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57" r:id="rId3"/>
    <p:sldId id="286" r:id="rId4"/>
    <p:sldId id="291" r:id="rId5"/>
    <p:sldId id="289" r:id="rId6"/>
    <p:sldId id="283" r:id="rId7"/>
    <p:sldId id="284" r:id="rId8"/>
    <p:sldId id="285" r:id="rId9"/>
    <p:sldId id="292" r:id="rId10"/>
    <p:sldId id="287" r:id="rId11"/>
    <p:sldId id="288" r:id="rId12"/>
    <p:sldId id="258" r:id="rId13"/>
    <p:sldId id="260" r:id="rId14"/>
    <p:sldId id="261" r:id="rId15"/>
    <p:sldId id="262" r:id="rId16"/>
    <p:sldId id="259" r:id="rId17"/>
    <p:sldId id="279" r:id="rId18"/>
    <p:sldId id="280" r:id="rId19"/>
    <p:sldId id="281" r:id="rId20"/>
    <p:sldId id="263" r:id="rId21"/>
    <p:sldId id="264" r:id="rId22"/>
    <p:sldId id="278" r:id="rId23"/>
    <p:sldId id="265" r:id="rId24"/>
    <p:sldId id="267" r:id="rId25"/>
    <p:sldId id="268" r:id="rId26"/>
    <p:sldId id="269" r:id="rId27"/>
    <p:sldId id="270" r:id="rId28"/>
    <p:sldId id="271" r:id="rId29"/>
    <p:sldId id="272" r:id="rId30"/>
    <p:sldId id="273" r:id="rId31"/>
    <p:sldId id="274" r:id="rId32"/>
    <p:sldId id="275" r:id="rId33"/>
    <p:sldId id="276" r:id="rId34"/>
    <p:sldId id="282"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0" autoAdjust="0"/>
    <p:restoredTop sz="94660"/>
  </p:normalViewPr>
  <p:slideViewPr>
    <p:cSldViewPr>
      <p:cViewPr varScale="1">
        <p:scale>
          <a:sx n="63" d="100"/>
          <a:sy n="63" d="100"/>
        </p:scale>
        <p:origin x="142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02CAFE-C19B-4D30-BAEB-FFDED8AABC7B}" type="datetimeFigureOut">
              <a:rPr lang="en-IN" smtClean="0"/>
              <a:t>16-07-2022</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FE1144-19C9-4A9B-8260-0DB36504CC70}" type="slidenum">
              <a:rPr lang="en-IN" smtClean="0"/>
              <a:t>‹#›</a:t>
            </a:fld>
            <a:endParaRPr lang="en-IN"/>
          </a:p>
        </p:txBody>
      </p:sp>
    </p:spTree>
    <p:extLst>
      <p:ext uri="{BB962C8B-B14F-4D97-AF65-F5344CB8AC3E}">
        <p14:creationId xmlns:p14="http://schemas.microsoft.com/office/powerpoint/2010/main" val="1352175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9E9B2555-947A-4291-A31E-77A5DCF50A82}" type="datetime1">
              <a:rPr lang="en-US" smtClean="0"/>
              <a:t>7/16/2022</a:t>
            </a:fld>
            <a:endParaRPr lang="en-US"/>
          </a:p>
        </p:txBody>
      </p:sp>
      <p:sp>
        <p:nvSpPr>
          <p:cNvPr id="17" name="Footer Placeholder 16"/>
          <p:cNvSpPr>
            <a:spLocks noGrp="1"/>
          </p:cNvSpPr>
          <p:nvPr>
            <p:ph type="ftr" sz="quarter" idx="11"/>
          </p:nvPr>
        </p:nvSpPr>
        <p:spPr/>
        <p:txBody>
          <a:bodyPr/>
          <a:lstStyle/>
          <a:p>
            <a:r>
              <a:rPr lang="en-US"/>
              <a:t>DEPARTMENT OF CHEMISTRY      SGGSJ GOVT COLLEGE PAONTA SAHIB</a:t>
            </a:r>
          </a:p>
        </p:txBody>
      </p:sp>
      <p:sp>
        <p:nvSpPr>
          <p:cNvPr id="29" name="Slide Number Placeholder 28"/>
          <p:cNvSpPr>
            <a:spLocks noGrp="1"/>
          </p:cNvSpPr>
          <p:nvPr>
            <p:ph type="sldNum" sz="quarter" idx="12"/>
          </p:nvPr>
        </p:nvSpPr>
        <p:spPr/>
        <p:txBody>
          <a:bodyPr/>
          <a:lstStyle/>
          <a:p>
            <a:fld id="{19E1DD91-8BDD-45C4-97BE-9B0D25EAE6FA}"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15DC1AC-1DDE-4659-A0D4-6B3C6E3B9CBD}"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GOVT COLLEGE PAONTA SAHIB</a:t>
            </a:r>
          </a:p>
        </p:txBody>
      </p:sp>
      <p:sp>
        <p:nvSpPr>
          <p:cNvPr id="6" name="Slide Number Placeholder 5"/>
          <p:cNvSpPr>
            <a:spLocks noGrp="1"/>
          </p:cNvSpPr>
          <p:nvPr>
            <p:ph type="sldNum" sz="quarter" idx="12"/>
          </p:nvPr>
        </p:nvSpPr>
        <p:spPr/>
        <p:txBody>
          <a:bodyPr/>
          <a:lstStyle/>
          <a:p>
            <a:fld id="{19E1DD91-8BDD-45C4-97BE-9B0D25EAE6F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E1F4FABE-54D6-49C2-A8B5-92371A6FD757}"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GOVT COLLEGE PAONTA SAHIB</a:t>
            </a:r>
          </a:p>
        </p:txBody>
      </p:sp>
      <p:sp>
        <p:nvSpPr>
          <p:cNvPr id="6" name="Slide Number Placeholder 5"/>
          <p:cNvSpPr>
            <a:spLocks noGrp="1"/>
          </p:cNvSpPr>
          <p:nvPr>
            <p:ph type="sldNum" sz="quarter" idx="12"/>
          </p:nvPr>
        </p:nvSpPr>
        <p:spPr>
          <a:xfrm>
            <a:off x="7924800" y="6416675"/>
            <a:ext cx="762000" cy="365125"/>
          </a:xfrm>
        </p:spPr>
        <p:txBody>
          <a:bodyPr/>
          <a:lstStyle/>
          <a:p>
            <a:fld id="{19E1DD91-8BDD-45C4-97BE-9B0D25EAE6F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03D827D-F435-4D50-BC6E-22A58FDCA507}" type="datetime1">
              <a:rPr lang="en-US" smtClean="0"/>
              <a:t>7/16/2022</a:t>
            </a:fld>
            <a:endParaRPr lang="en-US"/>
          </a:p>
        </p:txBody>
      </p:sp>
      <p:sp>
        <p:nvSpPr>
          <p:cNvPr id="6" name="Footer Placeholder 5"/>
          <p:cNvSpPr>
            <a:spLocks noGrp="1"/>
          </p:cNvSpPr>
          <p:nvPr>
            <p:ph type="ftr" sz="quarter" idx="11"/>
          </p:nvPr>
        </p:nvSpPr>
        <p:spPr/>
        <p:txBody>
          <a:bodyPr/>
          <a:lstStyle/>
          <a:p>
            <a:r>
              <a:rPr lang="en-US"/>
              <a:t>DEPARTMENT OF CHEMISTRY      SGGSJ GOVT COLLEGE PAONTA SAHIB</a:t>
            </a:r>
          </a:p>
        </p:txBody>
      </p:sp>
      <p:sp>
        <p:nvSpPr>
          <p:cNvPr id="7" name="Slide Number Placeholder 6"/>
          <p:cNvSpPr>
            <a:spLocks noGrp="1"/>
          </p:cNvSpPr>
          <p:nvPr>
            <p:ph type="sldNum" sz="quarter" idx="12"/>
          </p:nvPr>
        </p:nvSpPr>
        <p:spPr/>
        <p:txBody>
          <a:bodyPr/>
          <a:lstStyle/>
          <a:p>
            <a:fld id="{19E1DD91-8BDD-45C4-97BE-9B0D25EAE6F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89D9ED9-6536-4761-A786-3BD648BB8E98}" type="datetime1">
              <a:rPr lang="en-US" smtClean="0"/>
              <a:t>7/16/2022</a:t>
            </a:fld>
            <a:endParaRPr lang="en-US"/>
          </a:p>
        </p:txBody>
      </p:sp>
      <p:sp>
        <p:nvSpPr>
          <p:cNvPr id="8" name="Footer Placeholder 7"/>
          <p:cNvSpPr>
            <a:spLocks noGrp="1"/>
          </p:cNvSpPr>
          <p:nvPr>
            <p:ph type="ftr" sz="quarter" idx="11"/>
          </p:nvPr>
        </p:nvSpPr>
        <p:spPr/>
        <p:txBody>
          <a:bodyPr/>
          <a:lstStyle/>
          <a:p>
            <a:r>
              <a:rPr lang="en-US"/>
              <a:t>DEPARTMENT OF CHEMISTRY      SGGSJ GOVT COLLEGE PAONTA SAHIB</a:t>
            </a:r>
          </a:p>
        </p:txBody>
      </p:sp>
      <p:sp>
        <p:nvSpPr>
          <p:cNvPr id="9" name="Slide Number Placeholder 8"/>
          <p:cNvSpPr>
            <a:spLocks noGrp="1"/>
          </p:cNvSpPr>
          <p:nvPr>
            <p:ph type="sldNum" sz="quarter" idx="12"/>
          </p:nvPr>
        </p:nvSpPr>
        <p:spPr/>
        <p:txBody>
          <a:bodyPr/>
          <a:lstStyle/>
          <a:p>
            <a:fld id="{19E1DD91-8BDD-45C4-97BE-9B0D25EAE6F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A8FD0769-F112-4E75-B432-D634AF18B736}" type="datetime1">
              <a:rPr lang="en-US" smtClean="0"/>
              <a:t>7/16/2022</a:t>
            </a:fld>
            <a:endParaRPr lang="en-US"/>
          </a:p>
        </p:txBody>
      </p:sp>
      <p:sp>
        <p:nvSpPr>
          <p:cNvPr id="4" name="Footer Placeholder 3"/>
          <p:cNvSpPr>
            <a:spLocks noGrp="1"/>
          </p:cNvSpPr>
          <p:nvPr>
            <p:ph type="ftr" sz="quarter" idx="11"/>
          </p:nvPr>
        </p:nvSpPr>
        <p:spPr/>
        <p:txBody>
          <a:bodyPr/>
          <a:lstStyle/>
          <a:p>
            <a:r>
              <a:rPr lang="en-US"/>
              <a:t>DEPARTMENT OF CHEMISTRY      SGGSJ GOVT COLLEGE PAONTA SAHIB</a:t>
            </a:r>
          </a:p>
        </p:txBody>
      </p:sp>
      <p:sp>
        <p:nvSpPr>
          <p:cNvPr id="5" name="Slide Number Placeholder 4"/>
          <p:cNvSpPr>
            <a:spLocks noGrp="1"/>
          </p:cNvSpPr>
          <p:nvPr>
            <p:ph type="sldNum" sz="quarter" idx="12"/>
          </p:nvPr>
        </p:nvSpPr>
        <p:spPr/>
        <p:txBody>
          <a:bodyPr/>
          <a:lstStyle/>
          <a:p>
            <a:fld id="{19E1DD91-8BDD-45C4-97BE-9B0D25EAE6F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C17D5E-74F6-48D8-A720-3738719F5794}" type="datetime1">
              <a:rPr lang="en-US" smtClean="0"/>
              <a:t>7/16/2022</a:t>
            </a:fld>
            <a:endParaRPr lang="en-US"/>
          </a:p>
        </p:txBody>
      </p:sp>
      <p:sp>
        <p:nvSpPr>
          <p:cNvPr id="3" name="Footer Placeholder 2"/>
          <p:cNvSpPr>
            <a:spLocks noGrp="1"/>
          </p:cNvSpPr>
          <p:nvPr>
            <p:ph type="ftr" sz="quarter" idx="11"/>
          </p:nvPr>
        </p:nvSpPr>
        <p:spPr/>
        <p:txBody>
          <a:bodyPr/>
          <a:lstStyle/>
          <a:p>
            <a:r>
              <a:rPr lang="en-US"/>
              <a:t>DEPARTMENT OF CHEMISTRY      SGGSJ GOVT COLLEGE PAONTA SAHIB</a:t>
            </a:r>
          </a:p>
        </p:txBody>
      </p:sp>
      <p:sp>
        <p:nvSpPr>
          <p:cNvPr id="4" name="Slide Number Placeholder 3"/>
          <p:cNvSpPr>
            <a:spLocks noGrp="1"/>
          </p:cNvSpPr>
          <p:nvPr>
            <p:ph type="sldNum" sz="quarter" idx="12"/>
          </p:nvPr>
        </p:nvSpPr>
        <p:spPr/>
        <p:txBody>
          <a:bodyPr/>
          <a:lstStyle/>
          <a:p>
            <a:fld id="{19E1DD91-8BDD-45C4-97BE-9B0D25EAE6F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78D8AC1-545C-48A0-9AD0-A3596C1A6C87}" type="datetime1">
              <a:rPr lang="en-US" smtClean="0"/>
              <a:t>7/16/2022</a:t>
            </a:fld>
            <a:endParaRPr lang="en-US"/>
          </a:p>
        </p:txBody>
      </p:sp>
      <p:sp>
        <p:nvSpPr>
          <p:cNvPr id="6" name="Footer Placeholder 5"/>
          <p:cNvSpPr>
            <a:spLocks noGrp="1"/>
          </p:cNvSpPr>
          <p:nvPr>
            <p:ph type="ftr" sz="quarter" idx="11"/>
          </p:nvPr>
        </p:nvSpPr>
        <p:spPr/>
        <p:txBody>
          <a:bodyPr/>
          <a:lstStyle/>
          <a:p>
            <a:r>
              <a:rPr lang="en-US"/>
              <a:t>DEPARTMENT OF CHEMISTRY      SGGSJ GOVT COLLEGE PAONTA SAHIB</a:t>
            </a:r>
          </a:p>
        </p:txBody>
      </p:sp>
      <p:sp>
        <p:nvSpPr>
          <p:cNvPr id="7" name="Slide Number Placeholder 6"/>
          <p:cNvSpPr>
            <a:spLocks noGrp="1"/>
          </p:cNvSpPr>
          <p:nvPr>
            <p:ph type="sldNum" sz="quarter" idx="12"/>
          </p:nvPr>
        </p:nvSpPr>
        <p:spPr/>
        <p:txBody>
          <a:bodyPr/>
          <a:lstStyle/>
          <a:p>
            <a:fld id="{19E1DD91-8BDD-45C4-97BE-9B0D25EAE6F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1B6E00C-DFED-45DB-9187-DAA91364C3D9}" type="datetime1">
              <a:rPr lang="en-US" smtClean="0"/>
              <a:t>7/16/2022</a:t>
            </a:fld>
            <a:endParaRPr lang="en-US"/>
          </a:p>
        </p:txBody>
      </p:sp>
      <p:sp>
        <p:nvSpPr>
          <p:cNvPr id="6" name="Footer Placeholder 5"/>
          <p:cNvSpPr>
            <a:spLocks noGrp="1"/>
          </p:cNvSpPr>
          <p:nvPr>
            <p:ph type="ftr" sz="quarter" idx="11"/>
          </p:nvPr>
        </p:nvSpPr>
        <p:spPr/>
        <p:txBody>
          <a:bodyPr/>
          <a:lstStyle/>
          <a:p>
            <a:r>
              <a:rPr lang="en-US"/>
              <a:t>DEPARTMENT OF CHEMISTRY      SGGSJ GOVT COLLEGE PAONTA SAHIB</a:t>
            </a:r>
          </a:p>
        </p:txBody>
      </p:sp>
      <p:sp>
        <p:nvSpPr>
          <p:cNvPr id="7" name="Slide Number Placeholder 6"/>
          <p:cNvSpPr>
            <a:spLocks noGrp="1"/>
          </p:cNvSpPr>
          <p:nvPr>
            <p:ph type="sldNum" sz="quarter" idx="12"/>
          </p:nvPr>
        </p:nvSpPr>
        <p:spPr/>
        <p:txBody>
          <a:bodyPr/>
          <a:lstStyle/>
          <a:p>
            <a:fld id="{19E1DD91-8BDD-45C4-97BE-9B0D25EAE6F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E7C6A27-F415-488F-946C-FD5BD14096DC}"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GOVT COLLEGE PAONTA SAHIB</a:t>
            </a:r>
          </a:p>
        </p:txBody>
      </p:sp>
      <p:sp>
        <p:nvSpPr>
          <p:cNvPr id="6" name="Slide Number Placeholder 5"/>
          <p:cNvSpPr>
            <a:spLocks noGrp="1"/>
          </p:cNvSpPr>
          <p:nvPr>
            <p:ph type="sldNum" sz="quarter" idx="12"/>
          </p:nvPr>
        </p:nvSpPr>
        <p:spPr/>
        <p:txBody>
          <a:bodyPr/>
          <a:lstStyle/>
          <a:p>
            <a:fld id="{19E1DD91-8BDD-45C4-97BE-9B0D25EAE6F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C202958-9444-45AD-9B10-1FBB73DFE9E5}"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GOVT COLLEGE PAONTA SAHIB</a:t>
            </a:r>
          </a:p>
        </p:txBody>
      </p:sp>
      <p:sp>
        <p:nvSpPr>
          <p:cNvPr id="6" name="Slide Number Placeholder 5"/>
          <p:cNvSpPr>
            <a:spLocks noGrp="1"/>
          </p:cNvSpPr>
          <p:nvPr>
            <p:ph type="sldNum" sz="quarter" idx="12"/>
          </p:nvPr>
        </p:nvSpPr>
        <p:spPr/>
        <p:txBody>
          <a:bodyPr/>
          <a:lstStyle/>
          <a:p>
            <a:fld id="{19E1DD91-8BDD-45C4-97BE-9B0D25EAE6F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D12811AB-9548-418C-9779-7F0248B5F6A7}" type="datetime1">
              <a:rPr lang="en-US" smtClean="0"/>
              <a:t>7/16/2022</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a:t>DEPARTMENT OF CHEMISTRY      SGGSJ GOVT COLLEGE PAONTA SAHIB</a:t>
            </a: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19E1DD91-8BDD-45C4-97BE-9B0D25EAE6FA}"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s://en.wikipedia.org/wiki/Ions" TargetMode="External"/><Relationship Id="rId7" Type="http://schemas.openxmlformats.org/officeDocument/2006/relationships/hyperlink" Target="https://en.wikipedia.org/wiki/Chelation" TargetMode="External"/><Relationship Id="rId2" Type="http://schemas.openxmlformats.org/officeDocument/2006/relationships/hyperlink" Target="https://en.wikipedia.org/wiki/Help:IPA/English" TargetMode="External"/><Relationship Id="rId1" Type="http://schemas.openxmlformats.org/officeDocument/2006/relationships/slideLayout" Target="../slideLayouts/slideLayout5.xml"/><Relationship Id="rId6" Type="http://schemas.openxmlformats.org/officeDocument/2006/relationships/hyperlink" Target="https://en.wikipedia.org/wiki/Ligand" TargetMode="External"/><Relationship Id="rId5" Type="http://schemas.openxmlformats.org/officeDocument/2006/relationships/hyperlink" Target="https://en.wikipedia.org/wiki/Denticity" TargetMode="External"/><Relationship Id="rId4" Type="http://schemas.openxmlformats.org/officeDocument/2006/relationships/hyperlink" Target="https://en.wikipedia.org/wiki/Coordinate_bond"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en.wikipedia.org/wiki/Murexide" TargetMode="External"/><Relationship Id="rId3" Type="http://schemas.openxmlformats.org/officeDocument/2006/relationships/hyperlink" Target="https://en.wikipedia.org/wiki/Dye" TargetMode="External"/><Relationship Id="rId7" Type="http://schemas.openxmlformats.org/officeDocument/2006/relationships/hyperlink" Target="https://en.wikipedia.org/wiki/Patton_Reeder" TargetMode="External"/><Relationship Id="rId2" Type="http://schemas.openxmlformats.org/officeDocument/2006/relationships/hyperlink" Target="https://en.wikipedia.org/wiki/Complexometric_indicator" TargetMode="External"/><Relationship Id="rId1" Type="http://schemas.openxmlformats.org/officeDocument/2006/relationships/slideLayout" Target="../slideLayouts/slideLayout2.xml"/><Relationship Id="rId6" Type="http://schemas.openxmlformats.org/officeDocument/2006/relationships/hyperlink" Target="https://en.wikipedia.org/w/index.php?title=Eriochrome_Red_B&amp;action=edit&amp;redlink=1" TargetMode="External"/><Relationship Id="rId5" Type="http://schemas.openxmlformats.org/officeDocument/2006/relationships/hyperlink" Target="https://en.wikipedia.org/wiki/Eriochrome_Black_T" TargetMode="External"/><Relationship Id="rId4" Type="http://schemas.openxmlformats.org/officeDocument/2006/relationships/hyperlink" Target="https://en.wikipedia.org/wiki/Fast_Sulphon_Black"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CHEM SEC 202</a:t>
            </a:r>
          </a:p>
        </p:txBody>
      </p:sp>
      <p:sp>
        <p:nvSpPr>
          <p:cNvPr id="3" name="Subtitle 2"/>
          <p:cNvSpPr>
            <a:spLocks noGrp="1"/>
          </p:cNvSpPr>
          <p:nvPr>
            <p:ph type="subTitle" idx="1"/>
          </p:nvPr>
        </p:nvSpPr>
        <p:spPr/>
        <p:txBody>
          <a:bodyPr/>
          <a:lstStyle/>
          <a:p>
            <a:r>
              <a:rPr lang="en-US" dirty="0"/>
              <a:t>SECTION A </a:t>
            </a:r>
          </a:p>
          <a:p>
            <a:r>
              <a:rPr lang="en-US" dirty="0"/>
              <a:t>Analysis of soil (</a:t>
            </a:r>
            <a:r>
              <a:rPr lang="en-US" dirty="0" err="1"/>
              <a:t>contd</a:t>
            </a:r>
            <a:r>
              <a:rPr lang="en-US" dirty="0"/>
              <a:t>)</a:t>
            </a:r>
          </a:p>
        </p:txBody>
      </p:sp>
      <p:sp>
        <p:nvSpPr>
          <p:cNvPr id="4" name="Footer Placeholder 3">
            <a:extLst>
              <a:ext uri="{FF2B5EF4-FFF2-40B4-BE49-F238E27FC236}">
                <a16:creationId xmlns:a16="http://schemas.microsoft.com/office/drawing/2014/main" id="{FDFB7274-C5A6-5ECD-BB36-15CEA6C0BE8E}"/>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p:txBody>
          <a:bodyPr/>
          <a:lstStyle/>
          <a:p>
            <a:r>
              <a:rPr lang="en-US" dirty="0" err="1"/>
              <a:t>Chelation,chelating</a:t>
            </a:r>
            <a:r>
              <a:rPr lang="en-US" dirty="0"/>
              <a:t> agents </a:t>
            </a:r>
          </a:p>
          <a:p>
            <a:r>
              <a:rPr lang="en-US" dirty="0"/>
              <a:t> Use of metal ion indicators.</a:t>
            </a:r>
          </a:p>
          <a:p>
            <a:r>
              <a:rPr lang="en-US" dirty="0" err="1"/>
              <a:t>Complexometric</a:t>
            </a:r>
            <a:r>
              <a:rPr lang="en-US" dirty="0"/>
              <a:t> titration </a:t>
            </a:r>
          </a:p>
          <a:p>
            <a:r>
              <a:rPr lang="en-US" dirty="0"/>
              <a:t> Estimation of calcium and magnesium ions in soil by </a:t>
            </a:r>
            <a:r>
              <a:rPr lang="en-US" dirty="0" err="1"/>
              <a:t>complexometric</a:t>
            </a:r>
            <a:r>
              <a:rPr lang="en-US" dirty="0"/>
              <a:t> titration</a:t>
            </a:r>
          </a:p>
        </p:txBody>
      </p:sp>
      <p:sp>
        <p:nvSpPr>
          <p:cNvPr id="4" name="Footer Placeholder 3">
            <a:extLst>
              <a:ext uri="{FF2B5EF4-FFF2-40B4-BE49-F238E27FC236}">
                <a16:creationId xmlns:a16="http://schemas.microsoft.com/office/drawing/2014/main" id="{621BFB30-E1FA-5C39-1EA0-DC5338EA87BF}"/>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TYPES OF COMPLEXOMETRIC TITRATION</a:t>
            </a:r>
          </a:p>
        </p:txBody>
      </p:sp>
      <p:pic>
        <p:nvPicPr>
          <p:cNvPr id="2050" name="Picture 2" descr="C:\Users\admin\Desktop\complexometric-titration-12-638.jpg"/>
          <p:cNvPicPr>
            <a:picLocks noGrp="1" noChangeAspect="1" noChangeArrowheads="1"/>
          </p:cNvPicPr>
          <p:nvPr>
            <p:ph idx="1"/>
          </p:nvPr>
        </p:nvPicPr>
        <p:blipFill>
          <a:blip r:embed="rId2"/>
          <a:srcRect/>
          <a:stretch>
            <a:fillRect/>
          </a:stretch>
        </p:blipFill>
        <p:spPr bwMode="auto">
          <a:xfrm>
            <a:off x="762000" y="1673225"/>
            <a:ext cx="7315200" cy="4562475"/>
          </a:xfrm>
          <a:prstGeom prst="rect">
            <a:avLst/>
          </a:prstGeom>
          <a:noFill/>
        </p:spPr>
      </p:pic>
      <p:sp>
        <p:nvSpPr>
          <p:cNvPr id="3" name="Footer Placeholder 2">
            <a:extLst>
              <a:ext uri="{FF2B5EF4-FFF2-40B4-BE49-F238E27FC236}">
                <a16:creationId xmlns:a16="http://schemas.microsoft.com/office/drawing/2014/main" id="{971C204B-E53D-5F75-1BF2-3158BF2E48F1}"/>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Definition</a:t>
            </a:r>
            <a:br>
              <a:rPr lang="en-US" dirty="0"/>
            </a:br>
            <a:endParaRPr lang="en-US" dirty="0"/>
          </a:p>
        </p:txBody>
      </p:sp>
      <p:sp>
        <p:nvSpPr>
          <p:cNvPr id="3" name="Content Placeholder 2"/>
          <p:cNvSpPr>
            <a:spLocks noGrp="1"/>
          </p:cNvSpPr>
          <p:nvPr>
            <p:ph idx="1"/>
          </p:nvPr>
        </p:nvSpPr>
        <p:spPr/>
        <p:txBody>
          <a:bodyPr/>
          <a:lstStyle/>
          <a:p>
            <a:pPr fontAlgn="base"/>
            <a:r>
              <a:rPr lang="en-US" b="1" dirty="0"/>
              <a:t>Back Titration:</a:t>
            </a:r>
            <a:r>
              <a:rPr lang="en-US" dirty="0"/>
              <a:t> A back titration is a titration method used to determine the concentration of an unknown using an excess amount of a compound with a known concentration.</a:t>
            </a:r>
          </a:p>
          <a:p>
            <a:pPr fontAlgn="base"/>
            <a:r>
              <a:rPr lang="en-US" b="1" dirty="0"/>
              <a:t>Direct Titration:</a:t>
            </a:r>
            <a:r>
              <a:rPr lang="en-US" dirty="0"/>
              <a:t> A direct titration is the basic titration method that involves the reaction between the unknown compound and the compound with known concentration</a:t>
            </a:r>
          </a:p>
        </p:txBody>
      </p:sp>
      <p:sp>
        <p:nvSpPr>
          <p:cNvPr id="4" name="Footer Placeholder 3">
            <a:extLst>
              <a:ext uri="{FF2B5EF4-FFF2-40B4-BE49-F238E27FC236}">
                <a16:creationId xmlns:a16="http://schemas.microsoft.com/office/drawing/2014/main" id="{CB8A548C-6E42-EA99-3209-56B419BC84E6}"/>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 TITRATION</a:t>
            </a:r>
          </a:p>
        </p:txBody>
      </p:sp>
      <p:sp>
        <p:nvSpPr>
          <p:cNvPr id="3" name="Content Placeholder 2"/>
          <p:cNvSpPr>
            <a:spLocks noGrp="1"/>
          </p:cNvSpPr>
          <p:nvPr>
            <p:ph idx="1"/>
          </p:nvPr>
        </p:nvSpPr>
        <p:spPr/>
        <p:txBody>
          <a:bodyPr>
            <a:normAutofit fontScale="92500"/>
          </a:bodyPr>
          <a:lstStyle/>
          <a:p>
            <a:pPr fontAlgn="base"/>
            <a:r>
              <a:rPr lang="en-US" dirty="0"/>
              <a:t>What is Direct Titration</a:t>
            </a:r>
          </a:p>
          <a:p>
            <a:pPr fontAlgn="base"/>
            <a:r>
              <a:rPr lang="en-US" dirty="0"/>
              <a:t>A direct titration is the basic titration method that involves the reaction between the unknown compound and the compound with known concentration. Here, the addition of excess reagents is not done as in back titrations. The unknown compound is directly reacted with the known compound. Therefore, the end point of the titration indicates the end of the reaction. By using that endpoint, the amount of unknown compound present in the sample solution can be determined.</a:t>
            </a:r>
          </a:p>
        </p:txBody>
      </p:sp>
      <p:sp>
        <p:nvSpPr>
          <p:cNvPr id="4" name="Footer Placeholder 3">
            <a:extLst>
              <a:ext uri="{FF2B5EF4-FFF2-40B4-BE49-F238E27FC236}">
                <a16:creationId xmlns:a16="http://schemas.microsoft.com/office/drawing/2014/main" id="{69835D33-17C6-1D63-748F-0541883A4F47}"/>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 TITRATION</a:t>
            </a:r>
          </a:p>
        </p:txBody>
      </p:sp>
      <p:sp>
        <p:nvSpPr>
          <p:cNvPr id="3" name="Content Placeholder 2"/>
          <p:cNvSpPr>
            <a:spLocks noGrp="1"/>
          </p:cNvSpPr>
          <p:nvPr>
            <p:ph idx="1"/>
          </p:nvPr>
        </p:nvSpPr>
        <p:spPr/>
        <p:txBody>
          <a:bodyPr>
            <a:normAutofit fontScale="77500" lnSpcReduction="20000"/>
          </a:bodyPr>
          <a:lstStyle/>
          <a:p>
            <a:pPr fontAlgn="base"/>
            <a:r>
              <a:rPr lang="en-US" dirty="0"/>
              <a:t>In a </a:t>
            </a:r>
            <a:r>
              <a:rPr lang="en-US" b="1" dirty="0"/>
              <a:t>direct titration</a:t>
            </a:r>
            <a:r>
              <a:rPr lang="en-US" dirty="0"/>
              <a:t>, you add a standard </a:t>
            </a:r>
            <a:r>
              <a:rPr lang="en-US" dirty="0" err="1"/>
              <a:t>titrant</a:t>
            </a:r>
            <a:r>
              <a:rPr lang="en-US" dirty="0"/>
              <a:t> to the </a:t>
            </a:r>
            <a:r>
              <a:rPr lang="en-US" dirty="0" err="1"/>
              <a:t>analyte</a:t>
            </a:r>
            <a:r>
              <a:rPr lang="en-US" dirty="0"/>
              <a:t> until you reach the end point.</a:t>
            </a:r>
          </a:p>
          <a:p>
            <a:pPr fontAlgn="base"/>
            <a:r>
              <a:rPr lang="en-US" dirty="0"/>
              <a:t>In a </a:t>
            </a:r>
            <a:r>
              <a:rPr lang="en-US" b="1" dirty="0"/>
              <a:t>back titration</a:t>
            </a:r>
            <a:r>
              <a:rPr lang="en-US" dirty="0"/>
              <a:t>, you add an excess of standard </a:t>
            </a:r>
            <a:r>
              <a:rPr lang="en-US" dirty="0" err="1"/>
              <a:t>titrant</a:t>
            </a:r>
            <a:r>
              <a:rPr lang="en-US" dirty="0"/>
              <a:t> to the </a:t>
            </a:r>
            <a:r>
              <a:rPr lang="en-US" dirty="0" err="1"/>
              <a:t>analyte</a:t>
            </a:r>
            <a:r>
              <a:rPr lang="en-US" dirty="0"/>
              <a:t>, and then you titrate the excess </a:t>
            </a:r>
            <a:r>
              <a:rPr lang="en-US" dirty="0" err="1"/>
              <a:t>titrant</a:t>
            </a:r>
            <a:r>
              <a:rPr lang="en-US" dirty="0"/>
              <a:t> to determine how much is in excess.</a:t>
            </a:r>
          </a:p>
          <a:p>
            <a:pPr fontAlgn="base"/>
            <a:r>
              <a:rPr lang="en-US" dirty="0"/>
              <a:t>It is often preferable to do a back titration if</a:t>
            </a:r>
          </a:p>
          <a:p>
            <a:pPr marL="651510" indent="-514350" fontAlgn="base">
              <a:buFont typeface="+mj-lt"/>
              <a:buAutoNum type="arabicPeriod"/>
            </a:pPr>
            <a:r>
              <a:rPr lang="en-US" dirty="0"/>
              <a:t>one of the reactants is volatile and some might escape during the titration (e.g., NH₃)</a:t>
            </a:r>
          </a:p>
          <a:p>
            <a:pPr marL="651510" indent="-514350" fontAlgn="base">
              <a:buFont typeface="+mj-lt"/>
              <a:buAutoNum type="arabicPeriod"/>
            </a:pPr>
            <a:r>
              <a:rPr lang="en-US" dirty="0"/>
              <a:t>the </a:t>
            </a:r>
            <a:r>
              <a:rPr lang="en-US" dirty="0" err="1"/>
              <a:t>analyte</a:t>
            </a:r>
            <a:r>
              <a:rPr lang="en-US" dirty="0"/>
              <a:t> is an insoluble salt (e.g., </a:t>
            </a:r>
            <a:r>
              <a:rPr lang="en-US" dirty="0" err="1"/>
              <a:t>CaCO</a:t>
            </a:r>
            <a:r>
              <a:rPr lang="en-US" dirty="0"/>
              <a:t>₃)</a:t>
            </a:r>
          </a:p>
          <a:p>
            <a:pPr marL="651510" indent="-514350" fontAlgn="base">
              <a:buFont typeface="+mj-lt"/>
              <a:buAutoNum type="arabicPeriod"/>
            </a:pPr>
            <a:r>
              <a:rPr lang="en-US" dirty="0"/>
              <a:t>a particular reaction is too slow</a:t>
            </a:r>
          </a:p>
          <a:p>
            <a:pPr marL="651510" indent="-514350" fontAlgn="base">
              <a:buFont typeface="+mj-lt"/>
              <a:buAutoNum type="arabicPeriod"/>
            </a:pPr>
            <a:r>
              <a:rPr lang="en-US" dirty="0"/>
              <a:t>direct titration would involve a weak acid-weak base titration (difficult to observe the end point)</a:t>
            </a:r>
          </a:p>
          <a:p>
            <a:pPr>
              <a:buNone/>
            </a:pPr>
            <a:br>
              <a:rPr lang="en-US" dirty="0"/>
            </a:br>
            <a:endParaRPr lang="en-US" dirty="0"/>
          </a:p>
        </p:txBody>
      </p:sp>
      <p:sp>
        <p:nvSpPr>
          <p:cNvPr id="4" name="Footer Placeholder 3">
            <a:extLst>
              <a:ext uri="{FF2B5EF4-FFF2-40B4-BE49-F238E27FC236}">
                <a16:creationId xmlns:a16="http://schemas.microsoft.com/office/drawing/2014/main" id="{6683FC7E-9517-CCE3-7337-2724B056365A}"/>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of a back-titration </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r>
              <a:rPr lang="en-US" dirty="0"/>
              <a:t>To determine the mass of calcium carbonate present in a sample of chalk</a:t>
            </a:r>
          </a:p>
          <a:p>
            <a:pPr marL="651510" indent="-514350">
              <a:buFont typeface="+mj-lt"/>
              <a:buAutoNum type="arabicPeriod"/>
            </a:pPr>
            <a:r>
              <a:rPr lang="en-US" dirty="0"/>
              <a:t>Placed the sample in a 250 </a:t>
            </a:r>
            <a:r>
              <a:rPr lang="en-US" dirty="0" err="1"/>
              <a:t>mL</a:t>
            </a:r>
            <a:r>
              <a:rPr lang="en-US" dirty="0"/>
              <a:t> conical flask and added 50.00 </a:t>
            </a:r>
            <a:r>
              <a:rPr lang="en-US" dirty="0" err="1"/>
              <a:t>mL</a:t>
            </a:r>
            <a:r>
              <a:rPr lang="en-US" dirty="0"/>
              <a:t> 0.2000 mol/L </a:t>
            </a:r>
            <a:r>
              <a:rPr lang="en-US" dirty="0" err="1"/>
              <a:t>HCl</a:t>
            </a:r>
            <a:r>
              <a:rPr lang="en-US" dirty="0"/>
              <a:t> from a volumetric pipette.</a:t>
            </a:r>
          </a:p>
          <a:p>
            <a:pPr marL="651510" indent="-514350">
              <a:buFont typeface="+mj-lt"/>
              <a:buAutoNum type="arabicPeriod"/>
            </a:pPr>
            <a:r>
              <a:rPr lang="en-US" dirty="0"/>
              <a:t>50 × 0.2000/1000 =  .01000 moles of </a:t>
            </a:r>
            <a:r>
              <a:rPr lang="en-US" dirty="0" err="1"/>
              <a:t>HCl</a:t>
            </a:r>
            <a:r>
              <a:rPr lang="en-US" dirty="0"/>
              <a:t> added to chalk</a:t>
            </a:r>
          </a:p>
          <a:p>
            <a:pPr marL="651510" indent="-514350">
              <a:buFont typeface="+mj-lt"/>
              <a:buAutoNum type="arabicPeriod"/>
            </a:pPr>
            <a:r>
              <a:rPr lang="en-US" dirty="0"/>
              <a:t>Titrated the excess </a:t>
            </a:r>
            <a:r>
              <a:rPr lang="en-US" dirty="0" err="1"/>
              <a:t>HCl</a:t>
            </a:r>
            <a:r>
              <a:rPr lang="en-US" dirty="0"/>
              <a:t> with 0.2000 mol/L </a:t>
            </a:r>
            <a:r>
              <a:rPr lang="en-US" dirty="0" err="1"/>
              <a:t>NaOH</a:t>
            </a:r>
            <a:r>
              <a:rPr lang="en-US" dirty="0"/>
              <a:t> and found an average </a:t>
            </a:r>
            <a:r>
              <a:rPr lang="en-US" dirty="0" err="1"/>
              <a:t>titre</a:t>
            </a:r>
            <a:r>
              <a:rPr lang="en-US" dirty="0"/>
              <a:t> of 40.00 </a:t>
            </a:r>
            <a:r>
              <a:rPr lang="en-US" dirty="0" err="1"/>
              <a:t>mL.</a:t>
            </a:r>
            <a:endParaRPr lang="en-US" dirty="0"/>
          </a:p>
          <a:p>
            <a:pPr marL="651510" indent="-514350">
              <a:buFont typeface="+mj-lt"/>
              <a:buAutoNum type="arabicPeriod"/>
            </a:pPr>
            <a:endParaRPr lang="en-US" dirty="0"/>
          </a:p>
          <a:p>
            <a:pPr marL="651510" indent="-514350">
              <a:buFont typeface="+mj-lt"/>
              <a:buAutoNum type="arabicPeriod"/>
            </a:pPr>
            <a:r>
              <a:rPr lang="en-US" dirty="0"/>
              <a:t>0.2000 ×  40/1000= .008000 moles  of </a:t>
            </a:r>
            <a:r>
              <a:rPr lang="en-US" dirty="0" err="1"/>
              <a:t>NaOH</a:t>
            </a:r>
            <a:r>
              <a:rPr lang="en-US" dirty="0"/>
              <a:t> to neutralize the excess </a:t>
            </a:r>
            <a:r>
              <a:rPr lang="en-US" dirty="0" err="1"/>
              <a:t>HCl</a:t>
            </a:r>
            <a:r>
              <a:rPr lang="en-US" dirty="0"/>
              <a:t>.</a:t>
            </a:r>
          </a:p>
          <a:p>
            <a:pPr marL="651510" indent="-514350" fontAlgn="base">
              <a:buFont typeface="+mj-lt"/>
              <a:buAutoNum type="arabicPeriod"/>
            </a:pPr>
            <a:r>
              <a:rPr lang="en-US" dirty="0"/>
              <a:t>The chalk must have reacted with 0.002 00 mol of the </a:t>
            </a:r>
            <a:r>
              <a:rPr lang="en-US" dirty="0" err="1"/>
              <a:t>HCl</a:t>
            </a:r>
            <a:r>
              <a:rPr lang="en-US" dirty="0"/>
              <a:t>.</a:t>
            </a:r>
          </a:p>
          <a:p>
            <a:pPr marL="651510" indent="-514350" fontAlgn="base">
              <a:buFont typeface="+mj-lt"/>
              <a:buAutoNum type="arabicPeriod"/>
            </a:pPr>
            <a:r>
              <a:rPr lang="en-US" dirty="0"/>
              <a:t>Since 1 mol of </a:t>
            </a:r>
            <a:r>
              <a:rPr lang="en-US" dirty="0" err="1"/>
              <a:t>CaCO</a:t>
            </a:r>
            <a:r>
              <a:rPr lang="en-US" dirty="0"/>
              <a:t>₃ reacts with 2 mol of </a:t>
            </a:r>
            <a:r>
              <a:rPr lang="en-US" dirty="0" err="1"/>
              <a:t>HCl</a:t>
            </a:r>
            <a:r>
              <a:rPr lang="en-US" dirty="0"/>
              <a:t>, there must have been 0.001 00 mol of </a:t>
            </a:r>
            <a:r>
              <a:rPr lang="en-US" dirty="0" err="1"/>
              <a:t>CaCO</a:t>
            </a:r>
            <a:r>
              <a:rPr lang="en-US" dirty="0"/>
              <a:t>₃.</a:t>
            </a:r>
          </a:p>
          <a:p>
            <a:pPr marL="651510" indent="-514350" fontAlgn="base">
              <a:buFont typeface="+mj-lt"/>
              <a:buAutoNum type="arabicPeriod"/>
            </a:pPr>
            <a:r>
              <a:rPr lang="en-US" dirty="0"/>
              <a:t>The mass of </a:t>
            </a:r>
            <a:r>
              <a:rPr lang="en-US" dirty="0" err="1"/>
              <a:t>CaCO</a:t>
            </a:r>
            <a:r>
              <a:rPr lang="en-US" dirty="0"/>
              <a:t>₃ in the chalk was (0.001 00 × 100.09) g = 0.100 g.</a:t>
            </a:r>
          </a:p>
          <a:p>
            <a:pPr>
              <a:buNone/>
            </a:pPr>
            <a:endParaRPr lang="en-US" dirty="0"/>
          </a:p>
          <a:p>
            <a:endParaRPr lang="en-US" dirty="0"/>
          </a:p>
          <a:p>
            <a:endParaRPr lang="en-US" dirty="0"/>
          </a:p>
        </p:txBody>
      </p:sp>
      <p:sp>
        <p:nvSpPr>
          <p:cNvPr id="4" name="Footer Placeholder 3">
            <a:extLst>
              <a:ext uri="{FF2B5EF4-FFF2-40B4-BE49-F238E27FC236}">
                <a16:creationId xmlns:a16="http://schemas.microsoft.com/office/drawing/2014/main" id="{F9E0DF69-7A29-0375-A406-2A44E7561C15}"/>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REPLACEMENT TITRATION</a:t>
            </a:r>
          </a:p>
        </p:txBody>
      </p:sp>
      <p:pic>
        <p:nvPicPr>
          <p:cNvPr id="1026" name="Picture 2" descr="C:\Users\admin\Desktop\REPLACE.jpg"/>
          <p:cNvPicPr>
            <a:picLocks noGrp="1" noChangeAspect="1" noChangeArrowheads="1"/>
          </p:cNvPicPr>
          <p:nvPr>
            <p:ph idx="1"/>
          </p:nvPr>
        </p:nvPicPr>
        <p:blipFill>
          <a:blip r:embed="rId2"/>
          <a:srcRect/>
          <a:stretch>
            <a:fillRect/>
          </a:stretch>
        </p:blipFill>
        <p:spPr bwMode="auto">
          <a:xfrm>
            <a:off x="762000" y="1371600"/>
            <a:ext cx="7620000" cy="4879975"/>
          </a:xfrm>
          <a:prstGeom prst="rect">
            <a:avLst/>
          </a:prstGeom>
          <a:noFill/>
        </p:spPr>
      </p:pic>
      <p:sp>
        <p:nvSpPr>
          <p:cNvPr id="3" name="Footer Placeholder 2">
            <a:extLst>
              <a:ext uri="{FF2B5EF4-FFF2-40B4-BE49-F238E27FC236}">
                <a16:creationId xmlns:a16="http://schemas.microsoft.com/office/drawing/2014/main" id="{5EB2E2FE-F28B-8C33-1A67-48885668848B}"/>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a:t>
            </a:r>
            <a:r>
              <a:rPr lang="en-US"/>
              <a:t>replacement titration</a:t>
            </a:r>
          </a:p>
        </p:txBody>
      </p:sp>
      <p:pic>
        <p:nvPicPr>
          <p:cNvPr id="1026" name="Picture 2" descr="C:\Users\admin\Desktop\REP2.jpg"/>
          <p:cNvPicPr>
            <a:picLocks noGrp="1" noChangeAspect="1" noChangeArrowheads="1"/>
          </p:cNvPicPr>
          <p:nvPr>
            <p:ph idx="1"/>
          </p:nvPr>
        </p:nvPicPr>
        <p:blipFill>
          <a:blip r:embed="rId2"/>
          <a:srcRect/>
          <a:stretch>
            <a:fillRect/>
          </a:stretch>
        </p:blipFill>
        <p:spPr bwMode="auto">
          <a:xfrm>
            <a:off x="1533525" y="1673225"/>
            <a:ext cx="6076950" cy="4562475"/>
          </a:xfrm>
          <a:prstGeom prst="rect">
            <a:avLst/>
          </a:prstGeom>
          <a:noFill/>
        </p:spPr>
      </p:pic>
      <p:sp>
        <p:nvSpPr>
          <p:cNvPr id="3" name="Footer Placeholder 2">
            <a:extLst>
              <a:ext uri="{FF2B5EF4-FFF2-40B4-BE49-F238E27FC236}">
                <a16:creationId xmlns:a16="http://schemas.microsoft.com/office/drawing/2014/main" id="{F28A598F-B7D1-0269-69F2-39AE28029E63}"/>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CHELATE EFFECT</a:t>
            </a:r>
          </a:p>
        </p:txBody>
      </p:sp>
      <p:sp>
        <p:nvSpPr>
          <p:cNvPr id="3" name="Content Placeholder 2"/>
          <p:cNvSpPr>
            <a:spLocks noGrp="1"/>
          </p:cNvSpPr>
          <p:nvPr>
            <p:ph idx="1"/>
          </p:nvPr>
        </p:nvSpPr>
        <p:spPr/>
        <p:txBody>
          <a:bodyPr>
            <a:normAutofit fontScale="92500" lnSpcReduction="10000"/>
          </a:bodyPr>
          <a:lstStyle/>
          <a:p>
            <a:r>
              <a:rPr lang="en-US" dirty="0"/>
              <a:t>The </a:t>
            </a:r>
            <a:r>
              <a:rPr lang="en-US" dirty="0" err="1"/>
              <a:t>Chelate</a:t>
            </a:r>
            <a:r>
              <a:rPr lang="en-US" dirty="0"/>
              <a:t> Effect It is a general property of multi-dentate </a:t>
            </a:r>
            <a:r>
              <a:rPr lang="en-US" dirty="0" err="1"/>
              <a:t>ligands</a:t>
            </a:r>
            <a:r>
              <a:rPr lang="en-US" dirty="0"/>
              <a:t> like EDTA, that they will form a 1:1 complex with the metal ion, thus greatly simplifying the above equilibrium equations. Further, their binding constants are much stronger than those of </a:t>
            </a:r>
            <a:r>
              <a:rPr lang="en-US" dirty="0" err="1"/>
              <a:t>unidentate</a:t>
            </a:r>
            <a:r>
              <a:rPr lang="en-US" dirty="0"/>
              <a:t> ions. There are a several of reasons for this. One reason that </a:t>
            </a:r>
            <a:r>
              <a:rPr lang="en-US" dirty="0" err="1"/>
              <a:t>multidentate</a:t>
            </a:r>
            <a:r>
              <a:rPr lang="en-US" dirty="0"/>
              <a:t> ions have strong interactions is that while an individual interaction with the central metal may be weak, the total interaction ends up multiplying all the small interaction together to become a large number.</a:t>
            </a:r>
          </a:p>
        </p:txBody>
      </p:sp>
      <p:sp>
        <p:nvSpPr>
          <p:cNvPr id="4" name="Footer Placeholder 3">
            <a:extLst>
              <a:ext uri="{FF2B5EF4-FFF2-40B4-BE49-F238E27FC236}">
                <a16:creationId xmlns:a16="http://schemas.microsoft.com/office/drawing/2014/main" id="{98DA7456-5814-2DDB-9F1A-E6739A99895A}"/>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CHELATE EFFECT</a:t>
            </a:r>
          </a:p>
        </p:txBody>
      </p:sp>
      <p:sp>
        <p:nvSpPr>
          <p:cNvPr id="3" name="Content Placeholder 2"/>
          <p:cNvSpPr>
            <a:spLocks noGrp="1"/>
          </p:cNvSpPr>
          <p:nvPr>
            <p:ph idx="1"/>
          </p:nvPr>
        </p:nvSpPr>
        <p:spPr/>
        <p:txBody>
          <a:bodyPr>
            <a:normAutofit fontScale="85000" lnSpcReduction="10000"/>
          </a:bodyPr>
          <a:lstStyle/>
          <a:p>
            <a:r>
              <a:rPr lang="en-US" dirty="0"/>
              <a:t>A second reason would be </a:t>
            </a:r>
            <a:r>
              <a:rPr lang="en-US" dirty="0" err="1"/>
              <a:t>cooperativity</a:t>
            </a:r>
            <a:r>
              <a:rPr lang="en-US" dirty="0"/>
              <a:t>. Once the EDTA is bound at one site, the metal and the EDTA are now physically tied together so the second site is physically close and can bind almost instantly. </a:t>
            </a:r>
          </a:p>
          <a:p>
            <a:r>
              <a:rPr lang="en-US" dirty="0"/>
              <a:t>A third, more subtle argument effect is based on the entropy of the reaction. Entropy is a measure of randomness, and thing that more ordered are generally less favored than thing that are more random. If we have a complex between 1 metal and 6 </a:t>
            </a:r>
            <a:r>
              <a:rPr lang="en-US" dirty="0" err="1"/>
              <a:t>monodentate</a:t>
            </a:r>
            <a:r>
              <a:rPr lang="en-US" dirty="0"/>
              <a:t> </a:t>
            </a:r>
            <a:r>
              <a:rPr lang="en-US" dirty="0" err="1"/>
              <a:t>ligands</a:t>
            </a:r>
            <a:r>
              <a:rPr lang="en-US" dirty="0"/>
              <a:t>, you enforce order on 7 different compounds. If you have a complex between a metal and a single 6-dentate </a:t>
            </a:r>
            <a:r>
              <a:rPr lang="en-US" dirty="0" err="1"/>
              <a:t>ligand</a:t>
            </a:r>
            <a:r>
              <a:rPr lang="en-US" dirty="0"/>
              <a:t>, you only enforce order on two molecules, so this is much more favored</a:t>
            </a:r>
          </a:p>
        </p:txBody>
      </p:sp>
      <p:sp>
        <p:nvSpPr>
          <p:cNvPr id="4" name="Footer Placeholder 3">
            <a:extLst>
              <a:ext uri="{FF2B5EF4-FFF2-40B4-BE49-F238E27FC236}">
                <a16:creationId xmlns:a16="http://schemas.microsoft.com/office/drawing/2014/main" id="{F975ACF5-FE72-EFB0-D5A2-01C85B25571D}"/>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CHELATES(CLAW OF A CRAB) </a:t>
            </a:r>
          </a:p>
        </p:txBody>
      </p:sp>
      <p:sp>
        <p:nvSpPr>
          <p:cNvPr id="4" name="Text Placeholder 3"/>
          <p:cNvSpPr>
            <a:spLocks noGrp="1"/>
          </p:cNvSpPr>
          <p:nvPr>
            <p:ph type="body" idx="1"/>
          </p:nvPr>
        </p:nvSpPr>
        <p:spPr/>
        <p:txBody>
          <a:bodyPr/>
          <a:lstStyle/>
          <a:p>
            <a:endParaRPr lang="en-US"/>
          </a:p>
        </p:txBody>
      </p:sp>
      <p:sp>
        <p:nvSpPr>
          <p:cNvPr id="5" name="Text Placeholder 4"/>
          <p:cNvSpPr>
            <a:spLocks noGrp="1"/>
          </p:cNvSpPr>
          <p:nvPr>
            <p:ph type="body" sz="half" idx="3"/>
          </p:nvPr>
        </p:nvSpPr>
        <p:spPr/>
        <p:txBody>
          <a:bodyPr>
            <a:normAutofit fontScale="92500" lnSpcReduction="10000"/>
          </a:bodyPr>
          <a:lstStyle/>
          <a:p>
            <a:r>
              <a:rPr lang="en-US" dirty="0"/>
              <a:t>ETHYLENE DIAMMINE (BIDENTATE) </a:t>
            </a:r>
          </a:p>
        </p:txBody>
      </p:sp>
      <p:sp>
        <p:nvSpPr>
          <p:cNvPr id="3" name="Content Placeholder 2"/>
          <p:cNvSpPr>
            <a:spLocks noGrp="1"/>
          </p:cNvSpPr>
          <p:nvPr>
            <p:ph sz="quarter" idx="2"/>
          </p:nvPr>
        </p:nvSpPr>
        <p:spPr/>
        <p:txBody>
          <a:bodyPr>
            <a:normAutofit lnSpcReduction="10000"/>
          </a:bodyPr>
          <a:lstStyle/>
          <a:p>
            <a:r>
              <a:rPr lang="en-US" dirty="0"/>
              <a:t> </a:t>
            </a:r>
            <a:r>
              <a:rPr lang="en-US" b="1" dirty="0" err="1"/>
              <a:t>Ligands</a:t>
            </a:r>
            <a:r>
              <a:rPr lang="en-US" dirty="0"/>
              <a:t> with two or more points of attachment to metal atoms are called </a:t>
            </a:r>
            <a:r>
              <a:rPr lang="en-US" b="1" dirty="0"/>
              <a:t>chelating </a:t>
            </a:r>
            <a:r>
              <a:rPr lang="en-US" b="1" dirty="0" err="1"/>
              <a:t>ligands</a:t>
            </a:r>
            <a:r>
              <a:rPr lang="en-US" dirty="0"/>
              <a:t>, and the compounds they make are called </a:t>
            </a:r>
            <a:r>
              <a:rPr lang="en-US" b="1" dirty="0" err="1"/>
              <a:t>chelates</a:t>
            </a:r>
            <a:r>
              <a:rPr lang="en-US" dirty="0"/>
              <a:t>, a name derived from the Greek word </a:t>
            </a:r>
            <a:r>
              <a:rPr lang="en-US" dirty="0" err="1"/>
              <a:t>khele</a:t>
            </a:r>
            <a:r>
              <a:rPr lang="en-US" dirty="0"/>
              <a:t>, </a:t>
            </a:r>
            <a:r>
              <a:rPr lang="en-US" dirty="0">
                <a:solidFill>
                  <a:srgbClr val="FF0000"/>
                </a:solidFill>
              </a:rPr>
              <a:t>or claw of a crab. </a:t>
            </a:r>
          </a:p>
        </p:txBody>
      </p:sp>
      <p:pic>
        <p:nvPicPr>
          <p:cNvPr id="1026" name="Picture 2" descr="C:\Users\admin\Desktop\CL 1.png"/>
          <p:cNvPicPr>
            <a:picLocks noGrp="1" noChangeAspect="1" noChangeArrowheads="1"/>
          </p:cNvPicPr>
          <p:nvPr>
            <p:ph sz="quarter" idx="4"/>
          </p:nvPr>
        </p:nvPicPr>
        <p:blipFill>
          <a:blip r:embed="rId2"/>
          <a:stretch>
            <a:fillRect/>
          </a:stretch>
        </p:blipFill>
        <p:spPr bwMode="auto">
          <a:xfrm>
            <a:off x="5618162" y="3486944"/>
            <a:ext cx="2095500" cy="1514475"/>
          </a:xfrm>
          <a:prstGeom prst="rect">
            <a:avLst/>
          </a:prstGeom>
          <a:noFill/>
        </p:spPr>
      </p:pic>
      <p:sp>
        <p:nvSpPr>
          <p:cNvPr id="6" name="Footer Placeholder 5">
            <a:extLst>
              <a:ext uri="{FF2B5EF4-FFF2-40B4-BE49-F238E27FC236}">
                <a16:creationId xmlns:a16="http://schemas.microsoft.com/office/drawing/2014/main" id="{73528A0F-C1C9-95B2-F106-C98A13260AC2}"/>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err="1"/>
              <a:t>Denticity</a:t>
            </a:r>
            <a:br>
              <a:rPr lang="en-US" dirty="0"/>
            </a:br>
            <a:endParaRPr lang="en-US" dirty="0"/>
          </a:p>
        </p:txBody>
      </p:sp>
      <p:sp>
        <p:nvSpPr>
          <p:cNvPr id="4" name="Content Placeholder 3"/>
          <p:cNvSpPr>
            <a:spLocks noGrp="1"/>
          </p:cNvSpPr>
          <p:nvPr>
            <p:ph idx="1"/>
          </p:nvPr>
        </p:nvSpPr>
        <p:spPr/>
        <p:txBody>
          <a:bodyPr>
            <a:normAutofit fontScale="92500" lnSpcReduction="20000"/>
          </a:bodyPr>
          <a:lstStyle/>
          <a:p>
            <a:r>
              <a:rPr lang="en-US" dirty="0" err="1"/>
              <a:t>Denticity</a:t>
            </a:r>
            <a:r>
              <a:rPr lang="en-US" dirty="0"/>
              <a:t> refers to the number of atoms with which a </a:t>
            </a:r>
            <a:r>
              <a:rPr lang="en-US" dirty="0" err="1"/>
              <a:t>ligand</a:t>
            </a:r>
            <a:r>
              <a:rPr lang="en-US" dirty="0"/>
              <a:t> binds to a metal ion. A </a:t>
            </a:r>
            <a:r>
              <a:rPr lang="en-US" dirty="0" err="1"/>
              <a:t>ligand</a:t>
            </a:r>
            <a:r>
              <a:rPr lang="en-US" dirty="0"/>
              <a:t> could be </a:t>
            </a:r>
            <a:r>
              <a:rPr lang="en-US" b="1" dirty="0" err="1"/>
              <a:t>mono</a:t>
            </a:r>
            <a:r>
              <a:rPr lang="en-US" b="1" i="1" dirty="0" err="1"/>
              <a:t>dentate</a:t>
            </a:r>
            <a:r>
              <a:rPr lang="en-US" dirty="0"/>
              <a:t>, meaning it binds through a lone pair on a single atom. It could be </a:t>
            </a:r>
            <a:r>
              <a:rPr lang="en-US" b="1" dirty="0" err="1"/>
              <a:t>bi</a:t>
            </a:r>
            <a:r>
              <a:rPr lang="en-US" b="1" i="1" dirty="0" err="1"/>
              <a:t>dentate</a:t>
            </a:r>
            <a:r>
              <a:rPr lang="en-US" dirty="0"/>
              <a:t>, meaning it binds through lone pairs on two different atoms. It could even be</a:t>
            </a:r>
            <a:r>
              <a:rPr lang="en-US" b="1" dirty="0"/>
              <a:t> tri</a:t>
            </a:r>
            <a:r>
              <a:rPr lang="en-US" b="1" i="1" dirty="0"/>
              <a:t>dentate</a:t>
            </a:r>
            <a:r>
              <a:rPr lang="en-US" dirty="0"/>
              <a:t>, with three atoms bearing their own lone pairs, </a:t>
            </a:r>
            <a:r>
              <a:rPr lang="en-US" b="1" dirty="0" err="1"/>
              <a:t>tetra</a:t>
            </a:r>
            <a:r>
              <a:rPr lang="en-US" b="1" i="1" dirty="0" err="1"/>
              <a:t>dentate</a:t>
            </a:r>
            <a:r>
              <a:rPr lang="en-US" dirty="0"/>
              <a:t>, and so on. The words, </a:t>
            </a:r>
            <a:r>
              <a:rPr lang="en-US" b="1" dirty="0" err="1"/>
              <a:t>poly</a:t>
            </a:r>
            <a:r>
              <a:rPr lang="en-US" b="1" i="1" dirty="0" err="1"/>
              <a:t>dentate</a:t>
            </a:r>
            <a:r>
              <a:rPr lang="en-US" dirty="0"/>
              <a:t> and </a:t>
            </a:r>
            <a:r>
              <a:rPr lang="en-US" b="1" dirty="0" err="1"/>
              <a:t>multi</a:t>
            </a:r>
            <a:r>
              <a:rPr lang="en-US" b="1" i="1" dirty="0" err="1"/>
              <a:t>dentate</a:t>
            </a:r>
            <a:r>
              <a:rPr lang="en-US" dirty="0"/>
              <a:t>, are two general terms for </a:t>
            </a:r>
            <a:r>
              <a:rPr lang="en-US" dirty="0" err="1"/>
              <a:t>ligands</a:t>
            </a:r>
            <a:r>
              <a:rPr lang="en-US" dirty="0"/>
              <a:t> that bind through more than one atom. </a:t>
            </a:r>
          </a:p>
          <a:p>
            <a:r>
              <a:rPr lang="en-US" dirty="0"/>
              <a:t>The words </a:t>
            </a:r>
            <a:r>
              <a:rPr lang="en-US" b="1" i="1" dirty="0" err="1"/>
              <a:t>chelator</a:t>
            </a:r>
            <a:r>
              <a:rPr lang="en-US" dirty="0"/>
              <a:t> and </a:t>
            </a:r>
            <a:r>
              <a:rPr lang="en-US" b="1" i="1" dirty="0"/>
              <a:t>chelating </a:t>
            </a:r>
            <a:r>
              <a:rPr lang="en-US" b="1" i="1" dirty="0" err="1"/>
              <a:t>ligand</a:t>
            </a:r>
            <a:r>
              <a:rPr lang="en-US" dirty="0"/>
              <a:t> are also general terms used to refer to these </a:t>
            </a:r>
            <a:r>
              <a:rPr lang="en-US" dirty="0" err="1"/>
              <a:t>ligands</a:t>
            </a:r>
            <a:r>
              <a:rPr lang="en-US" dirty="0"/>
              <a:t>.</a:t>
            </a:r>
          </a:p>
          <a:p>
            <a:endParaRPr lang="en-US" dirty="0"/>
          </a:p>
        </p:txBody>
      </p:sp>
      <p:sp>
        <p:nvSpPr>
          <p:cNvPr id="2" name="Footer Placeholder 1">
            <a:extLst>
              <a:ext uri="{FF2B5EF4-FFF2-40B4-BE49-F238E27FC236}">
                <a16:creationId xmlns:a16="http://schemas.microsoft.com/office/drawing/2014/main" id="{185E3C44-15B9-7146-85C3-AB79F6E84330}"/>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DENTICITY</a:t>
            </a:r>
          </a:p>
        </p:txBody>
      </p:sp>
      <p:sp>
        <p:nvSpPr>
          <p:cNvPr id="5" name="Text Placeholder 4"/>
          <p:cNvSpPr>
            <a:spLocks noGrp="1"/>
          </p:cNvSpPr>
          <p:nvPr>
            <p:ph type="body" idx="1"/>
          </p:nvPr>
        </p:nvSpPr>
        <p:spPr/>
        <p:txBody>
          <a:bodyPr/>
          <a:lstStyle/>
          <a:p>
            <a:endParaRPr lang="en-US"/>
          </a:p>
        </p:txBody>
      </p:sp>
      <p:sp>
        <p:nvSpPr>
          <p:cNvPr id="6" name="Text Placeholder 5"/>
          <p:cNvSpPr>
            <a:spLocks noGrp="1"/>
          </p:cNvSpPr>
          <p:nvPr>
            <p:ph type="body" sz="half" idx="3"/>
          </p:nvPr>
        </p:nvSpPr>
        <p:spPr/>
        <p:txBody>
          <a:bodyPr/>
          <a:lstStyle/>
          <a:p>
            <a:r>
              <a:rPr lang="en-US" dirty="0"/>
              <a:t>DENTICITY 2</a:t>
            </a:r>
          </a:p>
        </p:txBody>
      </p:sp>
      <p:sp>
        <p:nvSpPr>
          <p:cNvPr id="3" name="Content Placeholder 2"/>
          <p:cNvSpPr>
            <a:spLocks noGrp="1"/>
          </p:cNvSpPr>
          <p:nvPr>
            <p:ph sz="quarter" idx="2"/>
          </p:nvPr>
        </p:nvSpPr>
        <p:spPr/>
        <p:txBody>
          <a:bodyPr>
            <a:normAutofit fontScale="70000" lnSpcReduction="20000"/>
          </a:bodyPr>
          <a:lstStyle/>
          <a:p>
            <a:r>
              <a:rPr lang="en-US" dirty="0"/>
              <a:t>There is a symbol for </a:t>
            </a:r>
            <a:r>
              <a:rPr lang="en-US" dirty="0" err="1"/>
              <a:t>denticity</a:t>
            </a:r>
            <a:r>
              <a:rPr lang="en-US" dirty="0"/>
              <a:t>, κ (it's a Greek letter, pronounced "kappa"), which simply describes how many atoms are bound to the metal. For example, in </a:t>
            </a:r>
            <a:r>
              <a:rPr lang="en-US" dirty="0" err="1"/>
              <a:t>ethylenediamine</a:t>
            </a:r>
            <a:r>
              <a:rPr lang="en-US" dirty="0"/>
              <a:t> or 1,2-diaminoethane, NH</a:t>
            </a:r>
            <a:r>
              <a:rPr lang="en-US" baseline="-25000" dirty="0"/>
              <a:t>2</a:t>
            </a:r>
            <a:r>
              <a:rPr lang="en-US" dirty="0"/>
              <a:t>CH</a:t>
            </a:r>
            <a:r>
              <a:rPr lang="en-US" baseline="-25000" dirty="0"/>
              <a:t>2</a:t>
            </a:r>
            <a:r>
              <a:rPr lang="en-US" dirty="0"/>
              <a:t>CH</a:t>
            </a:r>
            <a:r>
              <a:rPr lang="en-US" baseline="-25000" dirty="0"/>
              <a:t>2</a:t>
            </a:r>
            <a:r>
              <a:rPr lang="en-US" dirty="0"/>
              <a:t>NH</a:t>
            </a:r>
            <a:r>
              <a:rPr lang="en-US" baseline="-25000" dirty="0"/>
              <a:t>2</a:t>
            </a:r>
            <a:r>
              <a:rPr lang="en-US" dirty="0"/>
              <a:t>, the two nitrogen atoms can be bound to the metal at the same time, although none of the other atoms in between would be directly attached to the metal. This donor is capable of binding in a κ</a:t>
            </a:r>
            <a:r>
              <a:rPr lang="en-US" baseline="30000" dirty="0"/>
              <a:t>2</a:t>
            </a:r>
            <a:r>
              <a:rPr lang="en-US" dirty="0"/>
              <a:t> mode</a:t>
            </a:r>
          </a:p>
        </p:txBody>
      </p:sp>
      <p:pic>
        <p:nvPicPr>
          <p:cNvPr id="8" name="Picture 2" descr="C:\Users\admin\Desktop\CL 1.png"/>
          <p:cNvPicPr>
            <a:picLocks noGrp="1" noChangeAspect="1" noChangeArrowheads="1"/>
          </p:cNvPicPr>
          <p:nvPr>
            <p:ph sz="quarter" idx="4"/>
          </p:nvPr>
        </p:nvPicPr>
        <p:blipFill>
          <a:blip r:embed="rId2"/>
          <a:srcRect/>
          <a:stretch>
            <a:fillRect/>
          </a:stretch>
        </p:blipFill>
        <p:spPr bwMode="auto">
          <a:xfrm>
            <a:off x="4800600" y="2133601"/>
            <a:ext cx="3962400" cy="3733800"/>
          </a:xfrm>
          <a:prstGeom prst="rect">
            <a:avLst/>
          </a:prstGeom>
          <a:noFill/>
        </p:spPr>
      </p:pic>
      <p:sp>
        <p:nvSpPr>
          <p:cNvPr id="2" name="Footer Placeholder 1">
            <a:extLst>
              <a:ext uri="{FF2B5EF4-FFF2-40B4-BE49-F238E27FC236}">
                <a16:creationId xmlns:a16="http://schemas.microsoft.com/office/drawing/2014/main" id="{D345714F-3680-49C6-5708-A11938C68322}"/>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Denticity</a:t>
            </a:r>
            <a:endParaRPr lang="en-US" dirty="0"/>
          </a:p>
        </p:txBody>
      </p:sp>
      <p:sp>
        <p:nvSpPr>
          <p:cNvPr id="3" name="Text Placeholder 2"/>
          <p:cNvSpPr>
            <a:spLocks noGrp="1"/>
          </p:cNvSpPr>
          <p:nvPr>
            <p:ph type="body" idx="1"/>
          </p:nvPr>
        </p:nvSpPr>
        <p:spPr/>
        <p:txBody>
          <a:bodyPr/>
          <a:lstStyle/>
          <a:p>
            <a:r>
              <a:rPr lang="en-US" dirty="0"/>
              <a:t>Tri and </a:t>
            </a:r>
            <a:r>
              <a:rPr lang="en-US" dirty="0" err="1"/>
              <a:t>tetradentate</a:t>
            </a:r>
            <a:endParaRPr lang="en-US" dirty="0"/>
          </a:p>
        </p:txBody>
      </p:sp>
      <p:sp>
        <p:nvSpPr>
          <p:cNvPr id="5" name="Text Placeholder 4"/>
          <p:cNvSpPr>
            <a:spLocks noGrp="1"/>
          </p:cNvSpPr>
          <p:nvPr>
            <p:ph type="body" sz="half" idx="3"/>
          </p:nvPr>
        </p:nvSpPr>
        <p:spPr/>
        <p:txBody>
          <a:bodyPr>
            <a:normAutofit lnSpcReduction="10000"/>
          </a:bodyPr>
          <a:lstStyle/>
          <a:p>
            <a:r>
              <a:rPr lang="en-US" dirty="0" err="1"/>
              <a:t>Penta</a:t>
            </a:r>
            <a:r>
              <a:rPr lang="en-US" dirty="0"/>
              <a:t> and </a:t>
            </a:r>
            <a:r>
              <a:rPr lang="en-US" dirty="0" err="1"/>
              <a:t>hexadentate</a:t>
            </a:r>
            <a:endParaRPr lang="en-US" dirty="0"/>
          </a:p>
        </p:txBody>
      </p:sp>
      <p:pic>
        <p:nvPicPr>
          <p:cNvPr id="2050" name="Picture 2" descr="C:\Users\admin\Desktop\TRI.png"/>
          <p:cNvPicPr>
            <a:picLocks noGrp="1" noChangeAspect="1" noChangeArrowheads="1"/>
          </p:cNvPicPr>
          <p:nvPr>
            <p:ph sz="quarter" idx="2"/>
          </p:nvPr>
        </p:nvPicPr>
        <p:blipFill>
          <a:blip r:embed="rId2"/>
          <a:srcRect/>
          <a:stretch>
            <a:fillRect/>
          </a:stretch>
        </p:blipFill>
        <p:spPr bwMode="auto">
          <a:xfrm>
            <a:off x="533400" y="2209800"/>
            <a:ext cx="4040188" cy="3810000"/>
          </a:xfrm>
          <a:prstGeom prst="rect">
            <a:avLst/>
          </a:prstGeom>
          <a:noFill/>
        </p:spPr>
      </p:pic>
      <p:pic>
        <p:nvPicPr>
          <p:cNvPr id="2052" name="Picture 4" descr="C:\Users\admin\Desktop\PENTA.png"/>
          <p:cNvPicPr>
            <a:picLocks noGrp="1" noChangeAspect="1" noChangeArrowheads="1"/>
          </p:cNvPicPr>
          <p:nvPr>
            <p:ph sz="quarter" idx="4"/>
          </p:nvPr>
        </p:nvPicPr>
        <p:blipFill>
          <a:blip r:embed="rId3"/>
          <a:stretch>
            <a:fillRect/>
          </a:stretch>
        </p:blipFill>
        <p:spPr bwMode="auto">
          <a:xfrm>
            <a:off x="4645025" y="2812146"/>
            <a:ext cx="4041775" cy="2864070"/>
          </a:xfrm>
          <a:prstGeom prst="rect">
            <a:avLst/>
          </a:prstGeom>
          <a:noFill/>
        </p:spPr>
      </p:pic>
      <p:sp>
        <p:nvSpPr>
          <p:cNvPr id="4" name="Footer Placeholder 3">
            <a:extLst>
              <a:ext uri="{FF2B5EF4-FFF2-40B4-BE49-F238E27FC236}">
                <a16:creationId xmlns:a16="http://schemas.microsoft.com/office/drawing/2014/main" id="{952FB9CE-EF3C-C4AC-CE3A-D8D8230E3971}"/>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Chelation</a:t>
            </a:r>
            <a:r>
              <a:rPr lang="en-US" dirty="0"/>
              <a:t> </a:t>
            </a:r>
          </a:p>
        </p:txBody>
      </p:sp>
      <p:sp>
        <p:nvSpPr>
          <p:cNvPr id="3" name="Text Placeholder 2"/>
          <p:cNvSpPr>
            <a:spLocks noGrp="1"/>
          </p:cNvSpPr>
          <p:nvPr>
            <p:ph type="body" idx="1"/>
          </p:nvPr>
        </p:nvSpPr>
        <p:spPr/>
        <p:txBody>
          <a:bodyPr/>
          <a:lstStyle/>
          <a:p>
            <a:endParaRPr lang="en-US"/>
          </a:p>
        </p:txBody>
      </p:sp>
      <p:sp>
        <p:nvSpPr>
          <p:cNvPr id="5" name="Text Placeholder 4"/>
          <p:cNvSpPr>
            <a:spLocks noGrp="1"/>
          </p:cNvSpPr>
          <p:nvPr>
            <p:ph type="body" sz="half" idx="3"/>
          </p:nvPr>
        </p:nvSpPr>
        <p:spPr/>
        <p:txBody>
          <a:bodyPr/>
          <a:lstStyle/>
          <a:p>
            <a:endParaRPr lang="en-US"/>
          </a:p>
        </p:txBody>
      </p:sp>
      <p:sp>
        <p:nvSpPr>
          <p:cNvPr id="4" name="Content Placeholder 3"/>
          <p:cNvSpPr>
            <a:spLocks noGrp="1"/>
          </p:cNvSpPr>
          <p:nvPr>
            <p:ph sz="quarter" idx="2"/>
          </p:nvPr>
        </p:nvSpPr>
        <p:spPr/>
        <p:txBody>
          <a:bodyPr>
            <a:normAutofit lnSpcReduction="10000"/>
          </a:bodyPr>
          <a:lstStyle/>
          <a:p>
            <a:r>
              <a:rPr lang="en-US" b="1" dirty="0" err="1"/>
              <a:t>Chelation</a:t>
            </a:r>
            <a:r>
              <a:rPr lang="en-US" dirty="0"/>
              <a:t> </a:t>
            </a:r>
            <a:r>
              <a:rPr lang="en-US" dirty="0">
                <a:hlinkClick r:id="rId2" tooltip="Help:IPA/English"/>
              </a:rPr>
              <a:t>/ˈ</a:t>
            </a:r>
            <a:r>
              <a:rPr lang="en-US" dirty="0" err="1">
                <a:hlinkClick r:id="rId2" tooltip="Help:IPA/English"/>
              </a:rPr>
              <a:t>ki</a:t>
            </a:r>
            <a:r>
              <a:rPr lang="en-US" dirty="0">
                <a:hlinkClick r:id="rId2" tooltip="Help:IPA/English"/>
              </a:rPr>
              <a:t>ːˌ</a:t>
            </a:r>
            <a:r>
              <a:rPr lang="en-US" dirty="0" err="1">
                <a:hlinkClick r:id="rId2" tooltip="Help:IPA/English"/>
              </a:rPr>
              <a:t>leɪˈʃən</a:t>
            </a:r>
            <a:r>
              <a:rPr lang="en-US" dirty="0">
                <a:hlinkClick r:id="rId2" tooltip="Help:IPA/English"/>
              </a:rPr>
              <a:t>/</a:t>
            </a:r>
            <a:r>
              <a:rPr lang="en-US" dirty="0"/>
              <a:t> is a type of bonding of </a:t>
            </a:r>
            <a:r>
              <a:rPr lang="en-US" dirty="0">
                <a:hlinkClick r:id="rId3" tooltip="Ions"/>
              </a:rPr>
              <a:t>ions</a:t>
            </a:r>
            <a:r>
              <a:rPr lang="en-US" dirty="0"/>
              <a:t> and molecules to metal ions. It involves the formation or presence of two or more separate </a:t>
            </a:r>
            <a:r>
              <a:rPr lang="en-US" dirty="0">
                <a:hlinkClick r:id="rId4" tooltip="Coordinate bond"/>
              </a:rPr>
              <a:t>coordinate bonds</a:t>
            </a:r>
            <a:r>
              <a:rPr lang="en-US" dirty="0"/>
              <a:t> between a </a:t>
            </a:r>
            <a:r>
              <a:rPr lang="en-US" dirty="0" err="1">
                <a:hlinkClick r:id="rId5" tooltip="Denticity"/>
              </a:rPr>
              <a:t>polydentate</a:t>
            </a:r>
            <a:r>
              <a:rPr lang="en-US" dirty="0"/>
              <a:t> (multiple bonded) </a:t>
            </a:r>
            <a:r>
              <a:rPr lang="en-US" dirty="0" err="1">
                <a:hlinkClick r:id="rId6" tooltip="Ligand"/>
              </a:rPr>
              <a:t>ligand</a:t>
            </a:r>
            <a:r>
              <a:rPr lang="en-US" dirty="0"/>
              <a:t> and a single central atom.</a:t>
            </a:r>
            <a:r>
              <a:rPr lang="en-US" baseline="30000" dirty="0">
                <a:hlinkClick r:id="rId7"/>
              </a:rPr>
              <a:t>[1][2]</a:t>
            </a:r>
            <a:r>
              <a:rPr lang="en-US" dirty="0"/>
              <a:t> </a:t>
            </a:r>
          </a:p>
        </p:txBody>
      </p:sp>
      <p:pic>
        <p:nvPicPr>
          <p:cNvPr id="3074" name="Picture 2" descr="C:\Users\admin\Desktop\edta.jpg"/>
          <p:cNvPicPr>
            <a:picLocks noGrp="1" noChangeAspect="1" noChangeArrowheads="1"/>
          </p:cNvPicPr>
          <p:nvPr>
            <p:ph sz="quarter" idx="4"/>
          </p:nvPr>
        </p:nvPicPr>
        <p:blipFill>
          <a:blip r:embed="rId8"/>
          <a:stretch>
            <a:fillRect/>
          </a:stretch>
        </p:blipFill>
        <p:spPr bwMode="auto">
          <a:xfrm>
            <a:off x="4645025" y="3150368"/>
            <a:ext cx="4041775" cy="2187627"/>
          </a:xfrm>
          <a:prstGeom prst="rect">
            <a:avLst/>
          </a:prstGeom>
          <a:noFill/>
        </p:spPr>
      </p:pic>
      <p:sp>
        <p:nvSpPr>
          <p:cNvPr id="6" name="Footer Placeholder 5">
            <a:extLst>
              <a:ext uri="{FF2B5EF4-FFF2-40B4-BE49-F238E27FC236}">
                <a16:creationId xmlns:a16="http://schemas.microsoft.com/office/drawing/2014/main" id="{74EF50E9-D48A-CFD2-D0CB-850892A44CFF}"/>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CHELATE COMPLEX OF EDTA  with Ca and Mg</a:t>
            </a:r>
          </a:p>
        </p:txBody>
      </p:sp>
      <p:pic>
        <p:nvPicPr>
          <p:cNvPr id="1026" name="Picture 2" descr="C:\Users\admin\Desktop\CA EDTA.png"/>
          <p:cNvPicPr>
            <a:picLocks noGrp="1" noChangeAspect="1" noChangeArrowheads="1"/>
          </p:cNvPicPr>
          <p:nvPr>
            <p:ph idx="1"/>
          </p:nvPr>
        </p:nvPicPr>
        <p:blipFill>
          <a:blip r:embed="rId2"/>
          <a:srcRect/>
          <a:stretch>
            <a:fillRect/>
          </a:stretch>
        </p:blipFill>
        <p:spPr bwMode="auto">
          <a:xfrm>
            <a:off x="1295400" y="1752601"/>
            <a:ext cx="5715000" cy="4267200"/>
          </a:xfrm>
          <a:prstGeom prst="rect">
            <a:avLst/>
          </a:prstGeom>
          <a:noFill/>
        </p:spPr>
      </p:pic>
      <p:sp>
        <p:nvSpPr>
          <p:cNvPr id="2" name="Footer Placeholder 1">
            <a:extLst>
              <a:ext uri="{FF2B5EF4-FFF2-40B4-BE49-F238E27FC236}">
                <a16:creationId xmlns:a16="http://schemas.microsoft.com/office/drawing/2014/main" id="{D65F40B8-BCE8-9B00-4280-965110B17CFA}"/>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THEORY OF COMPLEXOMETRIC TITRATION</a:t>
            </a:r>
          </a:p>
        </p:txBody>
      </p:sp>
      <p:sp>
        <p:nvSpPr>
          <p:cNvPr id="3" name="Content Placeholder 2"/>
          <p:cNvSpPr>
            <a:spLocks noGrp="1"/>
          </p:cNvSpPr>
          <p:nvPr>
            <p:ph idx="1"/>
          </p:nvPr>
        </p:nvSpPr>
        <p:spPr/>
        <p:txBody>
          <a:bodyPr>
            <a:normAutofit fontScale="85000" lnSpcReduction="20000"/>
          </a:bodyPr>
          <a:lstStyle/>
          <a:p>
            <a:r>
              <a:rPr lang="en-US" dirty="0"/>
              <a:t>EDTA forms an octahedral complex with most 2+ metal </a:t>
            </a:r>
            <a:r>
              <a:rPr lang="en-US" dirty="0" err="1"/>
              <a:t>cations</a:t>
            </a:r>
            <a:r>
              <a:rPr lang="en-US" dirty="0"/>
              <a:t>, M</a:t>
            </a:r>
            <a:r>
              <a:rPr lang="en-US" baseline="30000" dirty="0"/>
              <a:t>2+</a:t>
            </a:r>
            <a:r>
              <a:rPr lang="en-US" dirty="0"/>
              <a:t>, in aqueous solution. The main reason that EDTA is used so extensively in the standardization of metal </a:t>
            </a:r>
            <a:r>
              <a:rPr lang="en-US" dirty="0" err="1"/>
              <a:t>cation</a:t>
            </a:r>
            <a:r>
              <a:rPr lang="en-US" dirty="0"/>
              <a:t> solutions is that the formation constant for most metal </a:t>
            </a:r>
            <a:r>
              <a:rPr lang="en-US" dirty="0" err="1"/>
              <a:t>cation</a:t>
            </a:r>
            <a:r>
              <a:rPr lang="en-US" dirty="0"/>
              <a:t>-EDTA complexes is very high, meaning that the equilibrium for the reaction:</a:t>
            </a:r>
          </a:p>
          <a:p>
            <a:r>
              <a:rPr lang="en-US" dirty="0"/>
              <a:t>M</a:t>
            </a:r>
            <a:r>
              <a:rPr lang="en-US" baseline="30000" dirty="0"/>
              <a:t>2+</a:t>
            </a:r>
            <a:r>
              <a:rPr lang="en-US" dirty="0"/>
              <a:t> + H</a:t>
            </a:r>
            <a:r>
              <a:rPr lang="en-US" baseline="-25000" dirty="0"/>
              <a:t>4</a:t>
            </a:r>
            <a:r>
              <a:rPr lang="en-US" dirty="0"/>
              <a:t>Y → MH</a:t>
            </a:r>
            <a:r>
              <a:rPr lang="en-US" baseline="-25000" dirty="0"/>
              <a:t>2</a:t>
            </a:r>
            <a:r>
              <a:rPr lang="en-US" dirty="0"/>
              <a:t>Y + 2H</a:t>
            </a:r>
            <a:r>
              <a:rPr lang="en-US" baseline="30000" dirty="0"/>
              <a:t>+</a:t>
            </a:r>
            <a:r>
              <a:rPr lang="en-US" dirty="0"/>
              <a:t>lies far to the right. Carrying out the reaction in a basic buffer solution removes H</a:t>
            </a:r>
            <a:r>
              <a:rPr lang="en-US" baseline="30000" dirty="0"/>
              <a:t>+</a:t>
            </a:r>
            <a:r>
              <a:rPr lang="en-US" dirty="0"/>
              <a:t> as it is formed, which also favors the formation of the EDTA-metal </a:t>
            </a:r>
            <a:r>
              <a:rPr lang="en-US" dirty="0" err="1"/>
              <a:t>cation</a:t>
            </a:r>
            <a:r>
              <a:rPr lang="en-US" dirty="0"/>
              <a:t> complex reaction product. For most purposes it can be considered that the formation of the metal </a:t>
            </a:r>
            <a:r>
              <a:rPr lang="en-US" dirty="0" err="1"/>
              <a:t>cation</a:t>
            </a:r>
            <a:r>
              <a:rPr lang="en-US" dirty="0"/>
              <a:t>-EDTA complex goes to completion, and this is chiefly why EDTA is used in titrations and standardizations of this type.</a:t>
            </a:r>
          </a:p>
          <a:p>
            <a:endParaRPr lang="en-US" dirty="0"/>
          </a:p>
        </p:txBody>
      </p:sp>
      <p:sp>
        <p:nvSpPr>
          <p:cNvPr id="4" name="Footer Placeholder 3">
            <a:extLst>
              <a:ext uri="{FF2B5EF4-FFF2-40B4-BE49-F238E27FC236}">
                <a16:creationId xmlns:a16="http://schemas.microsoft.com/office/drawing/2014/main" id="{C57077E7-9F39-C3A9-B52A-4617E8A08BA2}"/>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THEORY  …..</a:t>
            </a:r>
          </a:p>
        </p:txBody>
      </p:sp>
      <p:sp>
        <p:nvSpPr>
          <p:cNvPr id="3" name="Content Placeholder 2"/>
          <p:cNvSpPr>
            <a:spLocks noGrp="1"/>
          </p:cNvSpPr>
          <p:nvPr>
            <p:ph idx="1"/>
          </p:nvPr>
        </p:nvSpPr>
        <p:spPr/>
        <p:txBody>
          <a:bodyPr>
            <a:normAutofit fontScale="92500" lnSpcReduction="10000"/>
          </a:bodyPr>
          <a:lstStyle/>
          <a:p>
            <a:r>
              <a:rPr lang="en-US" dirty="0"/>
              <a:t>To carry out metal </a:t>
            </a:r>
            <a:r>
              <a:rPr lang="en-US" dirty="0" err="1"/>
              <a:t>cation</a:t>
            </a:r>
            <a:r>
              <a:rPr lang="en-US" dirty="0"/>
              <a:t> titrations using EDTA, it is almost always necessary to use a </a:t>
            </a:r>
            <a:r>
              <a:rPr lang="en-US" dirty="0" err="1">
                <a:hlinkClick r:id="rId2" tooltip="Complexometric indicator"/>
              </a:rPr>
              <a:t>complexometric</a:t>
            </a:r>
            <a:r>
              <a:rPr lang="en-US" dirty="0">
                <a:hlinkClick r:id="rId2" tooltip="Complexometric indicator"/>
              </a:rPr>
              <a:t> indicator</a:t>
            </a:r>
            <a:r>
              <a:rPr lang="en-US" dirty="0"/>
              <a:t> to determine when the end point has been reached. Common indicators are organic </a:t>
            </a:r>
            <a:r>
              <a:rPr lang="en-US" dirty="0">
                <a:hlinkClick r:id="rId3" tooltip="Dye"/>
              </a:rPr>
              <a:t>dyes</a:t>
            </a:r>
            <a:r>
              <a:rPr lang="en-US" dirty="0"/>
              <a:t> such as </a:t>
            </a:r>
            <a:r>
              <a:rPr lang="en-US" dirty="0">
                <a:hlinkClick r:id="rId4" tooltip="Fast Sulphon Black"/>
              </a:rPr>
              <a:t>Fast </a:t>
            </a:r>
            <a:r>
              <a:rPr lang="en-US" dirty="0" err="1">
                <a:hlinkClick r:id="rId4" tooltip="Fast Sulphon Black"/>
              </a:rPr>
              <a:t>Sulphon</a:t>
            </a:r>
            <a:r>
              <a:rPr lang="en-US" dirty="0">
                <a:hlinkClick r:id="rId4" tooltip="Fast Sulphon Black"/>
              </a:rPr>
              <a:t> Black</a:t>
            </a:r>
            <a:r>
              <a:rPr lang="en-US" dirty="0"/>
              <a:t>, </a:t>
            </a:r>
            <a:r>
              <a:rPr lang="en-US" dirty="0" err="1">
                <a:hlinkClick r:id="rId5" tooltip="Eriochrome Black T"/>
              </a:rPr>
              <a:t>Eriochrome</a:t>
            </a:r>
            <a:r>
              <a:rPr lang="en-US" dirty="0">
                <a:hlinkClick r:id="rId5" tooltip="Eriochrome Black T"/>
              </a:rPr>
              <a:t> Black T</a:t>
            </a:r>
            <a:r>
              <a:rPr lang="en-US" dirty="0"/>
              <a:t>, </a:t>
            </a:r>
            <a:r>
              <a:rPr lang="en-US" u="sng" dirty="0" err="1">
                <a:hlinkClick r:id="rId6" tooltip="Eriochrome Red B (page does not exist)"/>
              </a:rPr>
              <a:t>Eriochrome</a:t>
            </a:r>
            <a:r>
              <a:rPr lang="en-US" u="sng" dirty="0">
                <a:hlinkClick r:id="rId6" tooltip="Eriochrome Red B (page does not exist)"/>
              </a:rPr>
              <a:t> Red B</a:t>
            </a:r>
            <a:r>
              <a:rPr lang="en-US" dirty="0"/>
              <a:t>, </a:t>
            </a:r>
            <a:r>
              <a:rPr lang="en-US" dirty="0">
                <a:hlinkClick r:id="rId7" tooltip="Patton Reeder"/>
              </a:rPr>
              <a:t>Patton Reeder</a:t>
            </a:r>
            <a:r>
              <a:rPr lang="en-US" dirty="0"/>
              <a:t>, or </a:t>
            </a:r>
            <a:r>
              <a:rPr lang="en-US" dirty="0" err="1">
                <a:hlinkClick r:id="rId8" tooltip="Murexide"/>
              </a:rPr>
              <a:t>Murexide</a:t>
            </a:r>
            <a:r>
              <a:rPr lang="en-US" dirty="0"/>
              <a:t>. Color change shows that the indicator has been displaced (usually by EDTA) from the metal </a:t>
            </a:r>
            <a:r>
              <a:rPr lang="en-US" dirty="0" err="1"/>
              <a:t>cations</a:t>
            </a:r>
            <a:r>
              <a:rPr lang="en-US" dirty="0"/>
              <a:t> in solution when the end point has been reached. Thus, the free indicator (rather than the metal complex) serves as the endpoint indicator.</a:t>
            </a:r>
          </a:p>
          <a:p>
            <a:endParaRPr lang="en-US" dirty="0"/>
          </a:p>
          <a:p>
            <a:endParaRPr lang="en-US" dirty="0"/>
          </a:p>
        </p:txBody>
      </p:sp>
      <p:sp>
        <p:nvSpPr>
          <p:cNvPr id="4" name="Footer Placeholder 3">
            <a:extLst>
              <a:ext uri="{FF2B5EF4-FFF2-40B4-BE49-F238E27FC236}">
                <a16:creationId xmlns:a16="http://schemas.microsoft.com/office/drawing/2014/main" id="{B840079F-073B-60CC-AF8B-A79937B86549}"/>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Metal ion indicators </a:t>
            </a:r>
          </a:p>
        </p:txBody>
      </p:sp>
      <p:sp>
        <p:nvSpPr>
          <p:cNvPr id="3" name="Content Placeholder 2"/>
          <p:cNvSpPr>
            <a:spLocks noGrp="1"/>
          </p:cNvSpPr>
          <p:nvPr>
            <p:ph idx="1"/>
          </p:nvPr>
        </p:nvSpPr>
        <p:spPr/>
        <p:txBody>
          <a:bodyPr/>
          <a:lstStyle/>
          <a:p>
            <a:r>
              <a:rPr lang="en-US" dirty="0"/>
              <a:t>These indicators are used in </a:t>
            </a:r>
            <a:r>
              <a:rPr lang="en-US" dirty="0" err="1"/>
              <a:t>complexometric</a:t>
            </a:r>
            <a:r>
              <a:rPr lang="en-US" dirty="0"/>
              <a:t> </a:t>
            </a:r>
            <a:r>
              <a:rPr lang="en-US" dirty="0" err="1"/>
              <a:t>titration.These</a:t>
            </a:r>
            <a:r>
              <a:rPr lang="en-US" dirty="0"/>
              <a:t> indicators undergo </a:t>
            </a:r>
            <a:r>
              <a:rPr lang="en-US" dirty="0" err="1"/>
              <a:t>colour</a:t>
            </a:r>
            <a:r>
              <a:rPr lang="en-US" dirty="0"/>
              <a:t> change in presence of a specific metal </a:t>
            </a:r>
            <a:r>
              <a:rPr lang="en-US" dirty="0" err="1"/>
              <a:t>ion.They</a:t>
            </a:r>
            <a:r>
              <a:rPr lang="en-US" dirty="0"/>
              <a:t> indicate the exact moment when all the metal ions in the solution are </a:t>
            </a:r>
            <a:r>
              <a:rPr lang="en-US" dirty="0" err="1"/>
              <a:t>complexed</a:t>
            </a:r>
            <a:r>
              <a:rPr lang="en-US" dirty="0"/>
              <a:t> by a chelating agent like EDTA.</a:t>
            </a:r>
          </a:p>
          <a:p>
            <a:r>
              <a:rPr lang="en-US" dirty="0"/>
              <a:t>Example :</a:t>
            </a:r>
            <a:r>
              <a:rPr lang="en-US" dirty="0" err="1"/>
              <a:t>Mureoxide,EBT,Calcon</a:t>
            </a:r>
            <a:endParaRPr lang="en-US" dirty="0"/>
          </a:p>
          <a:p>
            <a:endParaRPr lang="en-US" dirty="0"/>
          </a:p>
        </p:txBody>
      </p:sp>
      <p:sp>
        <p:nvSpPr>
          <p:cNvPr id="4" name="Footer Placeholder 3">
            <a:extLst>
              <a:ext uri="{FF2B5EF4-FFF2-40B4-BE49-F238E27FC236}">
                <a16:creationId xmlns:a16="http://schemas.microsoft.com/office/drawing/2014/main" id="{302D1FBC-98F9-6124-3C11-3F776CB2A95E}"/>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EBT(</a:t>
            </a:r>
            <a:r>
              <a:rPr lang="en-US" dirty="0" err="1"/>
              <a:t>Eriochrome</a:t>
            </a:r>
            <a:r>
              <a:rPr lang="en-US" dirty="0"/>
              <a:t> Black T)</a:t>
            </a:r>
          </a:p>
        </p:txBody>
      </p:sp>
      <p:sp>
        <p:nvSpPr>
          <p:cNvPr id="4" name="Text Placeholder 3"/>
          <p:cNvSpPr>
            <a:spLocks noGrp="1"/>
          </p:cNvSpPr>
          <p:nvPr>
            <p:ph type="body" idx="1"/>
          </p:nvPr>
        </p:nvSpPr>
        <p:spPr/>
        <p:txBody>
          <a:bodyPr/>
          <a:lstStyle/>
          <a:p>
            <a:endParaRPr lang="en-US"/>
          </a:p>
        </p:txBody>
      </p:sp>
      <p:sp>
        <p:nvSpPr>
          <p:cNvPr id="5" name="Text Placeholder 4"/>
          <p:cNvSpPr>
            <a:spLocks noGrp="1"/>
          </p:cNvSpPr>
          <p:nvPr>
            <p:ph type="body" sz="half" idx="3"/>
          </p:nvPr>
        </p:nvSpPr>
        <p:spPr/>
        <p:txBody>
          <a:bodyPr>
            <a:normAutofit fontScale="92500" lnSpcReduction="10000"/>
          </a:bodyPr>
          <a:lstStyle/>
          <a:p>
            <a:r>
              <a:rPr lang="en-US" b="1" dirty="0"/>
              <a:t>Chemical formula: </a:t>
            </a:r>
            <a:r>
              <a:rPr lang="en-US" dirty="0"/>
              <a:t>C</a:t>
            </a:r>
            <a:r>
              <a:rPr lang="en-US" baseline="-25000" dirty="0"/>
              <a:t>20</a:t>
            </a:r>
            <a:r>
              <a:rPr lang="en-US" dirty="0"/>
              <a:t>H</a:t>
            </a:r>
            <a:r>
              <a:rPr lang="en-US" baseline="-25000" dirty="0"/>
              <a:t>12</a:t>
            </a:r>
            <a:r>
              <a:rPr lang="en-US" dirty="0"/>
              <a:t>N</a:t>
            </a:r>
            <a:r>
              <a:rPr lang="en-US" baseline="-25000" dirty="0"/>
              <a:t>3</a:t>
            </a:r>
            <a:r>
              <a:rPr lang="en-US" dirty="0"/>
              <a:t>O</a:t>
            </a:r>
            <a:r>
              <a:rPr lang="en-US" baseline="-25000" dirty="0"/>
              <a:t>7</a:t>
            </a:r>
            <a:r>
              <a:rPr lang="en-US" dirty="0"/>
              <a:t>SNa</a:t>
            </a:r>
          </a:p>
        </p:txBody>
      </p:sp>
      <p:sp>
        <p:nvSpPr>
          <p:cNvPr id="3" name="Content Placeholder 2"/>
          <p:cNvSpPr>
            <a:spLocks noGrp="1"/>
          </p:cNvSpPr>
          <p:nvPr>
            <p:ph sz="quarter" idx="2"/>
          </p:nvPr>
        </p:nvSpPr>
        <p:spPr/>
        <p:txBody>
          <a:bodyPr>
            <a:normAutofit fontScale="85000" lnSpcReduction="20000"/>
          </a:bodyPr>
          <a:lstStyle/>
          <a:p>
            <a:r>
              <a:rPr lang="en-US" dirty="0"/>
              <a:t>It is also known as </a:t>
            </a:r>
            <a:r>
              <a:rPr lang="en-US" dirty="0" err="1"/>
              <a:t>Solochrome</a:t>
            </a:r>
            <a:r>
              <a:rPr lang="en-US" dirty="0"/>
              <a:t> Black </a:t>
            </a:r>
            <a:r>
              <a:rPr lang="en-US" dirty="0" err="1"/>
              <a:t>T.It</a:t>
            </a:r>
            <a:r>
              <a:rPr lang="en-US" dirty="0"/>
              <a:t> can be used in the pH range 6-7.</a:t>
            </a:r>
          </a:p>
          <a:p>
            <a:r>
              <a:rPr lang="en-US" dirty="0"/>
              <a:t>Below pH 5.3 the solution of EBT is red ,between 7and 11 it is blue and above 11.5 it is Red.</a:t>
            </a:r>
          </a:p>
          <a:p>
            <a:r>
              <a:rPr lang="en-US" dirty="0"/>
              <a:t>The </a:t>
            </a:r>
            <a:r>
              <a:rPr lang="en-US" dirty="0" err="1"/>
              <a:t>colour</a:t>
            </a:r>
            <a:r>
              <a:rPr lang="en-US" dirty="0"/>
              <a:t> change can be observed with ions of </a:t>
            </a:r>
            <a:r>
              <a:rPr lang="en-US" dirty="0" err="1"/>
              <a:t>Mg,Mn,Zn,Cd,Hg,Pb</a:t>
            </a:r>
            <a:r>
              <a:rPr lang="en-US" dirty="0"/>
              <a:t> ,</a:t>
            </a:r>
            <a:r>
              <a:rPr lang="en-US" dirty="0" err="1"/>
              <a:t>Ca,Ba</a:t>
            </a:r>
            <a:r>
              <a:rPr lang="en-US" dirty="0"/>
              <a:t>.</a:t>
            </a:r>
          </a:p>
          <a:p>
            <a:r>
              <a:rPr lang="en-US" dirty="0"/>
              <a:t>Required pH range is </a:t>
            </a:r>
            <a:r>
              <a:rPr lang="en-US" dirty="0" err="1"/>
              <a:t>maintaned</a:t>
            </a:r>
            <a:r>
              <a:rPr lang="en-US" dirty="0"/>
              <a:t> by adding buffer of ammonia and ammonium chloride.</a:t>
            </a:r>
          </a:p>
          <a:p>
            <a:endParaRPr lang="en-US" dirty="0"/>
          </a:p>
        </p:txBody>
      </p:sp>
      <p:pic>
        <p:nvPicPr>
          <p:cNvPr id="3074" name="Picture 2" descr="C:\Users\admin\Desktop\EBT.png"/>
          <p:cNvPicPr>
            <a:picLocks noGrp="1" noChangeAspect="1" noChangeArrowheads="1"/>
          </p:cNvPicPr>
          <p:nvPr>
            <p:ph sz="quarter" idx="4"/>
          </p:nvPr>
        </p:nvPicPr>
        <p:blipFill>
          <a:blip r:embed="rId2"/>
          <a:srcRect/>
          <a:stretch>
            <a:fillRect/>
          </a:stretch>
        </p:blipFill>
        <p:spPr bwMode="auto">
          <a:xfrm>
            <a:off x="5022850" y="2362200"/>
            <a:ext cx="3968750" cy="3124200"/>
          </a:xfrm>
          <a:prstGeom prst="rect">
            <a:avLst/>
          </a:prstGeom>
          <a:noFill/>
        </p:spPr>
      </p:pic>
      <p:sp>
        <p:nvSpPr>
          <p:cNvPr id="6" name="Footer Placeholder 5">
            <a:extLst>
              <a:ext uri="{FF2B5EF4-FFF2-40B4-BE49-F238E27FC236}">
                <a16:creationId xmlns:a16="http://schemas.microsoft.com/office/drawing/2014/main" id="{61BD8E58-B89E-55A4-A971-90AF44E686E5}"/>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COLOUR CHANGE (END POINT)</a:t>
            </a:r>
          </a:p>
        </p:txBody>
      </p:sp>
      <p:sp>
        <p:nvSpPr>
          <p:cNvPr id="3" name="Content Placeholder 2"/>
          <p:cNvSpPr>
            <a:spLocks noGrp="1"/>
          </p:cNvSpPr>
          <p:nvPr>
            <p:ph idx="1"/>
          </p:nvPr>
        </p:nvSpPr>
        <p:spPr/>
        <p:txBody>
          <a:bodyPr/>
          <a:lstStyle/>
          <a:p>
            <a:r>
              <a:rPr lang="en-US" dirty="0"/>
              <a:t> A titration of </a:t>
            </a:r>
            <a:r>
              <a:rPr lang="en-US" dirty="0" err="1"/>
              <a:t>Eriochrome</a:t>
            </a:r>
            <a:r>
              <a:rPr lang="en-US" dirty="0"/>
              <a:t> black T indicator and Mg solution with EDTA. The end point of the titration is when the Mg-Indicator complex (red) is completely dissociated and the becomes Mg-EDTA and free Indicator (blue)</a:t>
            </a:r>
          </a:p>
        </p:txBody>
      </p:sp>
      <p:pic>
        <p:nvPicPr>
          <p:cNvPr id="2050" name="Picture 2" descr="C:\Users\admin\Desktop\EBT TIT.jpg"/>
          <p:cNvPicPr>
            <a:picLocks noChangeAspect="1" noChangeArrowheads="1"/>
          </p:cNvPicPr>
          <p:nvPr/>
        </p:nvPicPr>
        <p:blipFill>
          <a:blip r:embed="rId2"/>
          <a:srcRect/>
          <a:stretch>
            <a:fillRect/>
          </a:stretch>
        </p:blipFill>
        <p:spPr bwMode="auto">
          <a:xfrm>
            <a:off x="0" y="4038600"/>
            <a:ext cx="4800600" cy="2286000"/>
          </a:xfrm>
          <a:prstGeom prst="rect">
            <a:avLst/>
          </a:prstGeom>
          <a:noFill/>
        </p:spPr>
      </p:pic>
      <p:pic>
        <p:nvPicPr>
          <p:cNvPr id="5" name="Picture 2" descr="C:\Users\admin\Desktop\MG WITH ebt.jpg"/>
          <p:cNvPicPr>
            <a:picLocks noChangeAspect="1" noChangeArrowheads="1"/>
          </p:cNvPicPr>
          <p:nvPr/>
        </p:nvPicPr>
        <p:blipFill>
          <a:blip r:embed="rId3"/>
          <a:srcRect/>
          <a:stretch>
            <a:fillRect/>
          </a:stretch>
        </p:blipFill>
        <p:spPr bwMode="auto">
          <a:xfrm>
            <a:off x="4953000" y="3962400"/>
            <a:ext cx="4038601" cy="3048000"/>
          </a:xfrm>
          <a:prstGeom prst="rect">
            <a:avLst/>
          </a:prstGeom>
          <a:noFill/>
        </p:spPr>
      </p:pic>
      <p:sp>
        <p:nvSpPr>
          <p:cNvPr id="4" name="Footer Placeholder 3">
            <a:extLst>
              <a:ext uri="{FF2B5EF4-FFF2-40B4-BE49-F238E27FC236}">
                <a16:creationId xmlns:a16="http://schemas.microsoft.com/office/drawing/2014/main" id="{C9458A36-F711-AA57-AA90-EFBD978480A0}"/>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Mueroxide</a:t>
            </a:r>
            <a:endParaRPr lang="en-US" dirty="0"/>
          </a:p>
        </p:txBody>
      </p:sp>
      <p:sp>
        <p:nvSpPr>
          <p:cNvPr id="4" name="Text Placeholder 3"/>
          <p:cNvSpPr>
            <a:spLocks noGrp="1"/>
          </p:cNvSpPr>
          <p:nvPr>
            <p:ph type="body" idx="1"/>
          </p:nvPr>
        </p:nvSpPr>
        <p:spPr/>
        <p:txBody>
          <a:bodyPr/>
          <a:lstStyle/>
          <a:p>
            <a:endParaRPr lang="en-US"/>
          </a:p>
        </p:txBody>
      </p:sp>
      <p:sp>
        <p:nvSpPr>
          <p:cNvPr id="5" name="Text Placeholder 4"/>
          <p:cNvSpPr>
            <a:spLocks noGrp="1"/>
          </p:cNvSpPr>
          <p:nvPr>
            <p:ph type="body" sz="half" idx="3"/>
          </p:nvPr>
        </p:nvSpPr>
        <p:spPr/>
        <p:txBody>
          <a:bodyPr/>
          <a:lstStyle/>
          <a:p>
            <a:endParaRPr lang="en-US"/>
          </a:p>
        </p:txBody>
      </p:sp>
      <p:sp>
        <p:nvSpPr>
          <p:cNvPr id="7" name="Content Placeholder 6"/>
          <p:cNvSpPr>
            <a:spLocks noGrp="1"/>
          </p:cNvSpPr>
          <p:nvPr>
            <p:ph sz="quarter" idx="2"/>
          </p:nvPr>
        </p:nvSpPr>
        <p:spPr/>
        <p:txBody>
          <a:bodyPr>
            <a:normAutofit fontScale="92500"/>
          </a:bodyPr>
          <a:lstStyle/>
          <a:p>
            <a:r>
              <a:rPr lang="en-US" dirty="0"/>
              <a:t>It is ammonium salt of </a:t>
            </a:r>
            <a:r>
              <a:rPr lang="en-US" dirty="0" err="1"/>
              <a:t>purpuric</a:t>
            </a:r>
            <a:r>
              <a:rPr lang="en-US" dirty="0"/>
              <a:t> acid.</a:t>
            </a:r>
          </a:p>
          <a:p>
            <a:r>
              <a:rPr lang="en-US" dirty="0"/>
              <a:t>It can be </a:t>
            </a:r>
            <a:r>
              <a:rPr lang="en-US" dirty="0" err="1"/>
              <a:t>repesented</a:t>
            </a:r>
            <a:r>
              <a:rPr lang="en-US" dirty="0"/>
              <a:t> as H</a:t>
            </a:r>
            <a:r>
              <a:rPr lang="en-US" baseline="-25000" dirty="0"/>
              <a:t>4</a:t>
            </a:r>
            <a:r>
              <a:rPr lang="en-US" dirty="0"/>
              <a:t>D</a:t>
            </a:r>
            <a:r>
              <a:rPr lang="en-US" baseline="30000" dirty="0"/>
              <a:t>-</a:t>
            </a:r>
          </a:p>
          <a:p>
            <a:r>
              <a:rPr lang="en-US" dirty="0" err="1"/>
              <a:t>Mureoxide</a:t>
            </a:r>
            <a:r>
              <a:rPr lang="en-US" dirty="0"/>
              <a:t> may be employed for the direct titration of calcium at ph 11</a:t>
            </a:r>
          </a:p>
          <a:p>
            <a:r>
              <a:rPr lang="en-US" dirty="0"/>
              <a:t>The </a:t>
            </a:r>
            <a:r>
              <a:rPr lang="en-US" dirty="0" err="1"/>
              <a:t>colour</a:t>
            </a:r>
            <a:r>
              <a:rPr lang="en-US" dirty="0"/>
              <a:t> change at end point is red to violet blue</a:t>
            </a:r>
            <a:endParaRPr lang="en-US" baseline="30000" dirty="0"/>
          </a:p>
        </p:txBody>
      </p:sp>
      <p:pic>
        <p:nvPicPr>
          <p:cNvPr id="8" name="Picture 3" descr="C:\Users\admin\Desktop\MUREOXIDE.png"/>
          <p:cNvPicPr>
            <a:picLocks noGrp="1" noChangeAspect="1" noChangeArrowheads="1"/>
          </p:cNvPicPr>
          <p:nvPr>
            <p:ph sz="quarter" idx="4"/>
          </p:nvPr>
        </p:nvPicPr>
        <p:blipFill>
          <a:blip r:embed="rId2"/>
          <a:srcRect/>
          <a:stretch>
            <a:fillRect/>
          </a:stretch>
        </p:blipFill>
        <p:spPr bwMode="auto">
          <a:xfrm>
            <a:off x="5029200" y="2362201"/>
            <a:ext cx="3352800" cy="3657600"/>
          </a:xfrm>
          <a:prstGeom prst="rect">
            <a:avLst/>
          </a:prstGeom>
          <a:noFill/>
        </p:spPr>
      </p:pic>
      <p:sp>
        <p:nvSpPr>
          <p:cNvPr id="3" name="Footer Placeholder 2">
            <a:extLst>
              <a:ext uri="{FF2B5EF4-FFF2-40B4-BE49-F238E27FC236}">
                <a16:creationId xmlns:a16="http://schemas.microsoft.com/office/drawing/2014/main" id="{CF744415-D7E5-0F3B-6296-51B0DB1A8028}"/>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Procedure of </a:t>
            </a:r>
            <a:r>
              <a:rPr lang="en-US" dirty="0" err="1"/>
              <a:t>complexometric</a:t>
            </a:r>
            <a:r>
              <a:rPr lang="en-US" dirty="0"/>
              <a:t> titration</a:t>
            </a:r>
            <a:br>
              <a:rPr lang="en-US" dirty="0"/>
            </a:br>
            <a:r>
              <a:rPr lang="en-US" dirty="0"/>
              <a:t>Experiment 1</a:t>
            </a:r>
          </a:p>
        </p:txBody>
      </p:sp>
      <p:sp>
        <p:nvSpPr>
          <p:cNvPr id="3" name="Content Placeholder 2"/>
          <p:cNvSpPr>
            <a:spLocks noGrp="1"/>
          </p:cNvSpPr>
          <p:nvPr>
            <p:ph idx="1"/>
          </p:nvPr>
        </p:nvSpPr>
        <p:spPr/>
        <p:txBody>
          <a:bodyPr/>
          <a:lstStyle/>
          <a:p>
            <a:r>
              <a:rPr lang="en-US" dirty="0"/>
              <a:t>Determine the amount of Ca present as Calcium carbonate in soil sample</a:t>
            </a:r>
          </a:p>
          <a:p>
            <a:r>
              <a:rPr lang="en-US" dirty="0"/>
              <a:t>Principle: Calcium present in soil extract is titrated against 0.01 N EDTA solution using </a:t>
            </a:r>
            <a:r>
              <a:rPr lang="en-US" dirty="0" err="1"/>
              <a:t>mureoxide</a:t>
            </a:r>
            <a:r>
              <a:rPr lang="en-US" dirty="0"/>
              <a:t> indicator.</a:t>
            </a:r>
          </a:p>
          <a:p>
            <a:r>
              <a:rPr lang="en-US" dirty="0"/>
              <a:t>Chemicals required: 0.01N EDTA </a:t>
            </a:r>
            <a:r>
              <a:rPr lang="en-US" dirty="0" err="1"/>
              <a:t>solution,Mureoxide</a:t>
            </a:r>
            <a:r>
              <a:rPr lang="en-US" dirty="0"/>
              <a:t> indicator,1N </a:t>
            </a:r>
            <a:r>
              <a:rPr lang="en-US" dirty="0" err="1"/>
              <a:t>NaOH</a:t>
            </a:r>
            <a:r>
              <a:rPr lang="en-US" dirty="0"/>
              <a:t> solution,1N Ammonium acetate solution.</a:t>
            </a:r>
          </a:p>
        </p:txBody>
      </p:sp>
      <p:sp>
        <p:nvSpPr>
          <p:cNvPr id="4" name="Footer Placeholder 3">
            <a:extLst>
              <a:ext uri="{FF2B5EF4-FFF2-40B4-BE49-F238E27FC236}">
                <a16:creationId xmlns:a16="http://schemas.microsoft.com/office/drawing/2014/main" id="{34397716-D481-DEDC-8017-F7D2EABB7415}"/>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Procedure(STEP 1)</a:t>
            </a:r>
          </a:p>
        </p:txBody>
      </p:sp>
      <p:sp>
        <p:nvSpPr>
          <p:cNvPr id="3" name="Content Placeholder 2"/>
          <p:cNvSpPr>
            <a:spLocks noGrp="1"/>
          </p:cNvSpPr>
          <p:nvPr>
            <p:ph idx="1"/>
          </p:nvPr>
        </p:nvSpPr>
        <p:spPr/>
        <p:txBody>
          <a:bodyPr>
            <a:normAutofit fontScale="92500" lnSpcReduction="10000"/>
          </a:bodyPr>
          <a:lstStyle/>
          <a:p>
            <a:r>
              <a:rPr lang="en-US" dirty="0"/>
              <a:t>Preparation of soil extract</a:t>
            </a:r>
          </a:p>
          <a:p>
            <a:r>
              <a:rPr lang="en-US" dirty="0"/>
              <a:t>1 a) Take 100 ml of 40% ethanol in a conical </a:t>
            </a:r>
            <a:r>
              <a:rPr lang="en-US" dirty="0" err="1"/>
              <a:t>flask.Add</a:t>
            </a:r>
            <a:r>
              <a:rPr lang="en-US" dirty="0"/>
              <a:t> 50 g of dry soil to it and </a:t>
            </a:r>
            <a:r>
              <a:rPr lang="en-US" dirty="0" err="1"/>
              <a:t>shake.Filter</a:t>
            </a:r>
            <a:r>
              <a:rPr lang="en-US" dirty="0"/>
              <a:t> the suspension after sometime through </a:t>
            </a:r>
            <a:r>
              <a:rPr lang="en-US" dirty="0" err="1"/>
              <a:t>Whatman</a:t>
            </a:r>
            <a:r>
              <a:rPr lang="en-US" dirty="0"/>
              <a:t> filter paper 50 and wash the soil residue with 40% ethanol twice and collect the filtrate in 250ml flask.</a:t>
            </a:r>
          </a:p>
          <a:p>
            <a:r>
              <a:rPr lang="en-US" dirty="0"/>
              <a:t>1 b) Take the soil residue from above step ,add 100ml of ammonium </a:t>
            </a:r>
            <a:r>
              <a:rPr lang="en-US" dirty="0" err="1"/>
              <a:t>aetate</a:t>
            </a:r>
            <a:r>
              <a:rPr lang="en-US" dirty="0"/>
              <a:t> solution .Shake and let it stand undisturbed for 24 </a:t>
            </a:r>
            <a:r>
              <a:rPr lang="en-US" dirty="0" err="1"/>
              <a:t>hrs.Filter</a:t>
            </a:r>
            <a:r>
              <a:rPr lang="en-US" dirty="0"/>
              <a:t> and collect filtrate.</a:t>
            </a:r>
          </a:p>
          <a:p>
            <a:r>
              <a:rPr lang="en-US" dirty="0"/>
              <a:t>Mix the filtrates of step 1a) and 1b) and note the volume of soil extract prepared.</a:t>
            </a:r>
          </a:p>
        </p:txBody>
      </p:sp>
      <p:sp>
        <p:nvSpPr>
          <p:cNvPr id="4" name="Footer Placeholder 3">
            <a:extLst>
              <a:ext uri="{FF2B5EF4-FFF2-40B4-BE49-F238E27FC236}">
                <a16:creationId xmlns:a16="http://schemas.microsoft.com/office/drawing/2014/main" id="{4A68413C-05F7-92FA-1291-76B2AF9E8A38}"/>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Procedure (step 2)</a:t>
            </a:r>
          </a:p>
        </p:txBody>
      </p:sp>
      <p:sp>
        <p:nvSpPr>
          <p:cNvPr id="3" name="Content Placeholder 2"/>
          <p:cNvSpPr>
            <a:spLocks noGrp="1"/>
          </p:cNvSpPr>
          <p:nvPr>
            <p:ph idx="1"/>
          </p:nvPr>
        </p:nvSpPr>
        <p:spPr/>
        <p:txBody>
          <a:bodyPr>
            <a:normAutofit/>
          </a:bodyPr>
          <a:lstStyle/>
          <a:p>
            <a:r>
              <a:rPr lang="en-US" dirty="0"/>
              <a:t>Pipette out 20ml of soil extract from step 1 in a conical flask .Add 2ml of 1N </a:t>
            </a:r>
            <a:r>
              <a:rPr lang="en-US" dirty="0" err="1"/>
              <a:t>NaOH</a:t>
            </a:r>
            <a:r>
              <a:rPr lang="en-US" dirty="0"/>
              <a:t> solution and 3-4 drops of </a:t>
            </a:r>
            <a:r>
              <a:rPr lang="en-US" dirty="0" err="1"/>
              <a:t>mureoxide</a:t>
            </a:r>
            <a:r>
              <a:rPr lang="en-US" dirty="0"/>
              <a:t> indicator.</a:t>
            </a:r>
          </a:p>
          <a:p>
            <a:r>
              <a:rPr lang="en-US" dirty="0"/>
              <a:t>Titrate the mixture with 0.01 N EDTA solution taken in the burette .</a:t>
            </a:r>
          </a:p>
          <a:p>
            <a:r>
              <a:rPr lang="en-US" dirty="0"/>
              <a:t>The </a:t>
            </a:r>
            <a:r>
              <a:rPr lang="en-US" dirty="0" err="1"/>
              <a:t>colour</a:t>
            </a:r>
            <a:r>
              <a:rPr lang="en-US" dirty="0"/>
              <a:t> will change from red to purple at the end point.</a:t>
            </a:r>
          </a:p>
          <a:p>
            <a:r>
              <a:rPr lang="en-US" dirty="0"/>
              <a:t>Repeat the titration to get concordant readings.</a:t>
            </a:r>
          </a:p>
        </p:txBody>
      </p:sp>
      <p:sp>
        <p:nvSpPr>
          <p:cNvPr id="4" name="Footer Placeholder 3">
            <a:extLst>
              <a:ext uri="{FF2B5EF4-FFF2-40B4-BE49-F238E27FC236}">
                <a16:creationId xmlns:a16="http://schemas.microsoft.com/office/drawing/2014/main" id="{B0CFEF9A-BBEA-ED6F-01F0-7B184B655928}"/>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Calculation</a:t>
            </a:r>
          </a:p>
        </p:txBody>
      </p:sp>
      <p:sp>
        <p:nvSpPr>
          <p:cNvPr id="3" name="Content Placeholder 2"/>
          <p:cNvSpPr>
            <a:spLocks noGrp="1"/>
          </p:cNvSpPr>
          <p:nvPr>
            <p:ph idx="1"/>
          </p:nvPr>
        </p:nvSpPr>
        <p:spPr/>
        <p:txBody>
          <a:bodyPr>
            <a:normAutofit lnSpcReduction="10000"/>
          </a:bodyPr>
          <a:lstStyle/>
          <a:p>
            <a:r>
              <a:rPr lang="en-US" dirty="0"/>
              <a:t>Let the volume of 0.01 N EDTA solution is V ml(Burette reading)</a:t>
            </a:r>
          </a:p>
          <a:p>
            <a:r>
              <a:rPr lang="en-US" dirty="0"/>
              <a:t>Amount of soil extract used =20ml(In flask)</a:t>
            </a:r>
          </a:p>
          <a:p>
            <a:r>
              <a:rPr lang="en-US" dirty="0" err="1"/>
              <a:t>Aplying</a:t>
            </a:r>
            <a:r>
              <a:rPr lang="en-US" dirty="0"/>
              <a:t> Normality equation </a:t>
            </a:r>
          </a:p>
          <a:p>
            <a:r>
              <a:rPr lang="en-US" dirty="0"/>
              <a:t>(Soil extract)N</a:t>
            </a:r>
            <a:r>
              <a:rPr lang="en-US" baseline="-25000" dirty="0"/>
              <a:t>1</a:t>
            </a:r>
            <a:r>
              <a:rPr lang="en-US" dirty="0"/>
              <a:t>  ×  V</a:t>
            </a:r>
            <a:r>
              <a:rPr lang="en-US" baseline="-25000" dirty="0"/>
              <a:t>1</a:t>
            </a:r>
            <a:r>
              <a:rPr lang="en-US" dirty="0"/>
              <a:t>=    N</a:t>
            </a:r>
            <a:r>
              <a:rPr lang="en-US" baseline="-25000" dirty="0"/>
              <a:t>2</a:t>
            </a:r>
            <a:r>
              <a:rPr lang="en-US" dirty="0"/>
              <a:t>  ×  V</a:t>
            </a:r>
            <a:r>
              <a:rPr lang="en-US" baseline="-25000" dirty="0"/>
              <a:t>2</a:t>
            </a:r>
            <a:r>
              <a:rPr lang="en-US" dirty="0"/>
              <a:t>  (EDTA)</a:t>
            </a:r>
          </a:p>
          <a:p>
            <a:pPr>
              <a:buNone/>
            </a:pPr>
            <a:r>
              <a:rPr lang="en-US" baseline="-25000" dirty="0"/>
              <a:t> </a:t>
            </a:r>
            <a:r>
              <a:rPr lang="en-US" dirty="0"/>
              <a:t>                      N1 ×  20=          1/100 × V</a:t>
            </a:r>
            <a:r>
              <a:rPr lang="en-US" baseline="-25000" dirty="0"/>
              <a:t>2</a:t>
            </a:r>
          </a:p>
          <a:p>
            <a:pPr>
              <a:buNone/>
            </a:pPr>
            <a:r>
              <a:rPr lang="en-US" dirty="0"/>
              <a:t>                                 N1=          V</a:t>
            </a:r>
            <a:r>
              <a:rPr lang="en-US" baseline="-25000" dirty="0"/>
              <a:t>2</a:t>
            </a:r>
            <a:r>
              <a:rPr lang="en-US" dirty="0"/>
              <a:t>/2000</a:t>
            </a:r>
          </a:p>
          <a:p>
            <a:pPr>
              <a:buNone/>
            </a:pPr>
            <a:r>
              <a:rPr lang="en-US" baseline="-25000" dirty="0"/>
              <a:t> </a:t>
            </a:r>
            <a:r>
              <a:rPr lang="en-US" dirty="0"/>
              <a:t>  STRENGTH= N1  × 50(Equivalent weight)</a:t>
            </a:r>
          </a:p>
          <a:p>
            <a:pPr>
              <a:buNone/>
            </a:pPr>
            <a:r>
              <a:rPr lang="en-US" dirty="0"/>
              <a:t>                       = A  mg/ml or A g/L</a:t>
            </a:r>
          </a:p>
          <a:p>
            <a:pPr>
              <a:buNone/>
            </a:pPr>
            <a:r>
              <a:rPr lang="en-US" baseline="-25000" dirty="0"/>
              <a:t>  </a:t>
            </a:r>
          </a:p>
          <a:p>
            <a:endParaRPr lang="en-US" baseline="-25000" dirty="0"/>
          </a:p>
        </p:txBody>
      </p:sp>
      <p:sp>
        <p:nvSpPr>
          <p:cNvPr id="4" name="Footer Placeholder 3">
            <a:extLst>
              <a:ext uri="{FF2B5EF4-FFF2-40B4-BE49-F238E27FC236}">
                <a16:creationId xmlns:a16="http://schemas.microsoft.com/office/drawing/2014/main" id="{CC51FBC1-276B-971A-C6A4-399A628E0855}"/>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EXPERIMENT 2</a:t>
            </a:r>
          </a:p>
        </p:txBody>
      </p:sp>
      <p:sp>
        <p:nvSpPr>
          <p:cNvPr id="8" name="Content Placeholder 7"/>
          <p:cNvSpPr>
            <a:spLocks noGrp="1"/>
          </p:cNvSpPr>
          <p:nvPr>
            <p:ph idx="1"/>
          </p:nvPr>
        </p:nvSpPr>
        <p:spPr/>
        <p:txBody>
          <a:bodyPr/>
          <a:lstStyle/>
          <a:p>
            <a:r>
              <a:rPr lang="en-US" dirty="0"/>
              <a:t>To determine Magnesium content in soil sample</a:t>
            </a:r>
          </a:p>
          <a:p>
            <a:r>
              <a:rPr lang="en-US" dirty="0"/>
              <a:t>Chemicals required:</a:t>
            </a:r>
          </a:p>
          <a:p>
            <a:r>
              <a:rPr lang="en-US" dirty="0"/>
              <a:t>0.01 N EDTA solution</a:t>
            </a:r>
          </a:p>
          <a:p>
            <a:r>
              <a:rPr lang="en-US" dirty="0"/>
              <a:t>NH4Cl and NH4OH </a:t>
            </a:r>
            <a:r>
              <a:rPr lang="en-US" dirty="0" err="1"/>
              <a:t>buffe</a:t>
            </a:r>
            <a:r>
              <a:rPr lang="en-US" dirty="0"/>
              <a:t> solution of ph 10</a:t>
            </a:r>
          </a:p>
          <a:p>
            <a:r>
              <a:rPr lang="en-US" dirty="0"/>
              <a:t>1N </a:t>
            </a:r>
            <a:r>
              <a:rPr lang="en-US" dirty="0" err="1"/>
              <a:t>NaOH</a:t>
            </a:r>
            <a:r>
              <a:rPr lang="en-US" dirty="0"/>
              <a:t> solution </a:t>
            </a:r>
          </a:p>
          <a:p>
            <a:r>
              <a:rPr lang="en-US" dirty="0" err="1"/>
              <a:t>Mureoxide</a:t>
            </a:r>
            <a:r>
              <a:rPr lang="en-US" dirty="0"/>
              <a:t> and EBT indicators</a:t>
            </a:r>
          </a:p>
        </p:txBody>
      </p:sp>
      <p:sp>
        <p:nvSpPr>
          <p:cNvPr id="2" name="Footer Placeholder 1">
            <a:extLst>
              <a:ext uri="{FF2B5EF4-FFF2-40B4-BE49-F238E27FC236}">
                <a16:creationId xmlns:a16="http://schemas.microsoft.com/office/drawing/2014/main" id="{18A66871-C78F-4F66-F390-0A185C9DAE6E}"/>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 1 </a:t>
            </a:r>
          </a:p>
        </p:txBody>
      </p:sp>
      <p:sp>
        <p:nvSpPr>
          <p:cNvPr id="3" name="Content Placeholder 2"/>
          <p:cNvSpPr>
            <a:spLocks noGrp="1"/>
          </p:cNvSpPr>
          <p:nvPr>
            <p:ph idx="1"/>
          </p:nvPr>
        </p:nvSpPr>
        <p:spPr/>
        <p:txBody>
          <a:bodyPr>
            <a:normAutofit/>
          </a:bodyPr>
          <a:lstStyle/>
          <a:p>
            <a:r>
              <a:rPr lang="en-US" dirty="0"/>
              <a:t>First the total amount of Ca and Mg present in soil is determined by titration with 0.01 N EDTA solution using EBT indicator at ph 10.</a:t>
            </a:r>
          </a:p>
          <a:p>
            <a:r>
              <a:rPr lang="en-US" dirty="0"/>
              <a:t>The soil extract is then titrated with EDTA  solution with </a:t>
            </a:r>
            <a:r>
              <a:rPr lang="en-US" dirty="0" err="1"/>
              <a:t>mureoxide</a:t>
            </a:r>
            <a:r>
              <a:rPr lang="en-US" dirty="0"/>
              <a:t> as indicator </a:t>
            </a:r>
            <a:r>
              <a:rPr lang="en-US" dirty="0" err="1"/>
              <a:t>inalkaline</a:t>
            </a:r>
            <a:r>
              <a:rPr lang="en-US" dirty="0"/>
              <a:t> solution to determine the amount of Ca alone.</a:t>
            </a:r>
          </a:p>
          <a:p>
            <a:r>
              <a:rPr lang="en-US" dirty="0"/>
              <a:t>From the difference in the volume of .01N EDTA used in the two titrations ,amount of Mg can be determined in the soil sample.</a:t>
            </a:r>
          </a:p>
        </p:txBody>
      </p:sp>
      <p:sp>
        <p:nvSpPr>
          <p:cNvPr id="4" name="Footer Placeholder 3">
            <a:extLst>
              <a:ext uri="{FF2B5EF4-FFF2-40B4-BE49-F238E27FC236}">
                <a16:creationId xmlns:a16="http://schemas.microsoft.com/office/drawing/2014/main" id="{4162E2AD-D130-0328-4B79-CB8F8397A306}"/>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Procedure (Experiment 2)</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Step 1 :Preparation of soil extract (Same as in step 1 of experiment 1)</a:t>
            </a:r>
          </a:p>
          <a:p>
            <a:r>
              <a:rPr lang="en-US" dirty="0"/>
              <a:t>Step 2: Titration of sol extract using EBT indicator</a:t>
            </a:r>
          </a:p>
          <a:p>
            <a:r>
              <a:rPr lang="en-US" dirty="0"/>
              <a:t>  20ml of soil extract+20 ml of distilled water+5ml of NH4Cl and NH4OH buffer solution+ 4 drops EBT in a flask. Titrate with .01N EDTA solution taken in burette till color changes from wine red to </a:t>
            </a:r>
            <a:r>
              <a:rPr lang="en-US" dirty="0" err="1"/>
              <a:t>blue.This</a:t>
            </a:r>
            <a:r>
              <a:rPr lang="en-US" dirty="0"/>
              <a:t> is the end point.</a:t>
            </a:r>
          </a:p>
          <a:p>
            <a:r>
              <a:rPr lang="en-US" dirty="0"/>
              <a:t>Repeat for three concordant readings.</a:t>
            </a:r>
          </a:p>
        </p:txBody>
      </p:sp>
      <p:sp>
        <p:nvSpPr>
          <p:cNvPr id="4" name="Footer Placeholder 3">
            <a:extLst>
              <a:ext uri="{FF2B5EF4-FFF2-40B4-BE49-F238E27FC236}">
                <a16:creationId xmlns:a16="http://schemas.microsoft.com/office/drawing/2014/main" id="{F599C417-2171-3465-9BC0-5A96A1F9E4FA}"/>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Procedure…</a:t>
            </a:r>
          </a:p>
        </p:txBody>
      </p:sp>
      <p:sp>
        <p:nvSpPr>
          <p:cNvPr id="3" name="Content Placeholder 2"/>
          <p:cNvSpPr>
            <a:spLocks noGrp="1"/>
          </p:cNvSpPr>
          <p:nvPr>
            <p:ph idx="1"/>
          </p:nvPr>
        </p:nvSpPr>
        <p:spPr/>
        <p:txBody>
          <a:bodyPr/>
          <a:lstStyle/>
          <a:p>
            <a:r>
              <a:rPr lang="en-US" dirty="0"/>
              <a:t>Step 3: Titration of soil extract using </a:t>
            </a:r>
            <a:r>
              <a:rPr lang="en-US" dirty="0" err="1"/>
              <a:t>mureoxide</a:t>
            </a:r>
            <a:r>
              <a:rPr lang="en-US" dirty="0"/>
              <a:t> indicator</a:t>
            </a:r>
          </a:p>
          <a:p>
            <a:r>
              <a:rPr lang="en-US" dirty="0"/>
              <a:t>20ml of soil extract+2ml of 1N </a:t>
            </a:r>
            <a:r>
              <a:rPr lang="en-US" dirty="0" err="1"/>
              <a:t>NaOH</a:t>
            </a:r>
            <a:r>
              <a:rPr lang="en-US" dirty="0"/>
              <a:t> + 4 drops of </a:t>
            </a:r>
            <a:r>
              <a:rPr lang="en-US" dirty="0" err="1"/>
              <a:t>mureoxide</a:t>
            </a:r>
            <a:r>
              <a:rPr lang="en-US" dirty="0"/>
              <a:t> indicator in a titration flask.</a:t>
            </a:r>
          </a:p>
          <a:p>
            <a:r>
              <a:rPr lang="en-US" dirty="0"/>
              <a:t>Titrate it with .01N EDTA solution taken in a burette till </a:t>
            </a:r>
            <a:r>
              <a:rPr lang="en-US" dirty="0" err="1"/>
              <a:t>colour</a:t>
            </a:r>
            <a:r>
              <a:rPr lang="en-US" dirty="0"/>
              <a:t> changes from red to </a:t>
            </a:r>
            <a:r>
              <a:rPr lang="en-US" dirty="0" err="1"/>
              <a:t>purple.This</a:t>
            </a:r>
            <a:r>
              <a:rPr lang="en-US" dirty="0"/>
              <a:t> is the end point Repeat for three concordant readings.</a:t>
            </a:r>
          </a:p>
          <a:p>
            <a:endParaRPr lang="en-US" dirty="0"/>
          </a:p>
        </p:txBody>
      </p:sp>
      <p:sp>
        <p:nvSpPr>
          <p:cNvPr id="4" name="Footer Placeholder 3">
            <a:extLst>
              <a:ext uri="{FF2B5EF4-FFF2-40B4-BE49-F238E27FC236}">
                <a16:creationId xmlns:a16="http://schemas.microsoft.com/office/drawing/2014/main" id="{28B37FC3-B386-7E8B-33F5-EBDBA5F7A69F}"/>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Calculation (Experiment 2)</a:t>
            </a:r>
          </a:p>
        </p:txBody>
      </p:sp>
      <p:sp>
        <p:nvSpPr>
          <p:cNvPr id="3" name="Content Placeholder 2"/>
          <p:cNvSpPr>
            <a:spLocks noGrp="1"/>
          </p:cNvSpPr>
          <p:nvPr>
            <p:ph idx="1"/>
          </p:nvPr>
        </p:nvSpPr>
        <p:spPr/>
        <p:txBody>
          <a:bodyPr/>
          <a:lstStyle/>
          <a:p>
            <a:r>
              <a:rPr lang="en-US" dirty="0"/>
              <a:t>Step 1:Determine amount of Ca and Mg</a:t>
            </a:r>
          </a:p>
          <a:p>
            <a:r>
              <a:rPr lang="en-US" dirty="0"/>
              <a:t>From first titration</a:t>
            </a:r>
          </a:p>
          <a:p>
            <a:r>
              <a:rPr lang="en-US" dirty="0"/>
              <a:t>N</a:t>
            </a:r>
            <a:r>
              <a:rPr lang="en-US" baseline="-25000" dirty="0"/>
              <a:t>1</a:t>
            </a:r>
            <a:r>
              <a:rPr lang="en-US" dirty="0"/>
              <a:t>×V</a:t>
            </a:r>
            <a:r>
              <a:rPr lang="en-US" baseline="-25000" dirty="0"/>
              <a:t>1</a:t>
            </a:r>
            <a:r>
              <a:rPr lang="en-US" dirty="0"/>
              <a:t> =N</a:t>
            </a:r>
            <a:r>
              <a:rPr lang="en-US" baseline="-25000" dirty="0"/>
              <a:t>2</a:t>
            </a:r>
            <a:r>
              <a:rPr lang="en-US" dirty="0"/>
              <a:t>×V</a:t>
            </a:r>
            <a:r>
              <a:rPr lang="en-US" baseline="-25000" dirty="0"/>
              <a:t>2</a:t>
            </a:r>
          </a:p>
          <a:p>
            <a:r>
              <a:rPr lang="en-US" dirty="0"/>
              <a:t>Soil extract=EDTA </a:t>
            </a:r>
            <a:r>
              <a:rPr lang="en-US" dirty="0" err="1"/>
              <a:t>soln</a:t>
            </a:r>
            <a:endParaRPr lang="en-US" dirty="0"/>
          </a:p>
          <a:p>
            <a:r>
              <a:rPr lang="en-US" dirty="0"/>
              <a:t>N</a:t>
            </a:r>
            <a:r>
              <a:rPr lang="en-US" baseline="-25000" dirty="0"/>
              <a:t>1</a:t>
            </a:r>
            <a:r>
              <a:rPr lang="en-US" dirty="0"/>
              <a:t>×  20=  1/100 × V</a:t>
            </a:r>
            <a:r>
              <a:rPr lang="en-US" baseline="-25000" dirty="0"/>
              <a:t>2</a:t>
            </a:r>
          </a:p>
          <a:p>
            <a:r>
              <a:rPr lang="en-US" dirty="0"/>
              <a:t>N</a:t>
            </a:r>
            <a:r>
              <a:rPr lang="en-US" baseline="-25000" dirty="0"/>
              <a:t>1</a:t>
            </a:r>
            <a:r>
              <a:rPr lang="en-US" dirty="0"/>
              <a:t> = V</a:t>
            </a:r>
            <a:r>
              <a:rPr lang="en-US" baseline="-25000" dirty="0"/>
              <a:t>2</a:t>
            </a:r>
            <a:r>
              <a:rPr lang="en-US" dirty="0"/>
              <a:t>/2000</a:t>
            </a:r>
          </a:p>
          <a:p>
            <a:r>
              <a:rPr lang="en-US" dirty="0"/>
              <a:t>N</a:t>
            </a:r>
            <a:r>
              <a:rPr lang="en-US" baseline="-25000" dirty="0"/>
              <a:t>1</a:t>
            </a:r>
            <a:r>
              <a:rPr lang="en-US" dirty="0"/>
              <a:t> is the Normality due to Ca and Mg both</a:t>
            </a:r>
          </a:p>
          <a:p>
            <a:endParaRPr lang="en-US" dirty="0"/>
          </a:p>
        </p:txBody>
      </p:sp>
      <p:sp>
        <p:nvSpPr>
          <p:cNvPr id="4" name="Footer Placeholder 3">
            <a:extLst>
              <a:ext uri="{FF2B5EF4-FFF2-40B4-BE49-F238E27FC236}">
                <a16:creationId xmlns:a16="http://schemas.microsoft.com/office/drawing/2014/main" id="{5BF7F92B-1EA7-F50A-BF8B-1E2AC99736B8}"/>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i="1" u="sng" dirty="0"/>
              <a:t>Step 2: Determine amount of Ca alone from titration 2</a:t>
            </a:r>
          </a:p>
          <a:p>
            <a:r>
              <a:rPr lang="en-US" dirty="0"/>
              <a:t>N</a:t>
            </a:r>
            <a:r>
              <a:rPr lang="en-US" baseline="-25000" dirty="0"/>
              <a:t>3</a:t>
            </a:r>
            <a:r>
              <a:rPr lang="en-US" dirty="0"/>
              <a:t>×V</a:t>
            </a:r>
            <a:r>
              <a:rPr lang="en-US" baseline="-25000" dirty="0"/>
              <a:t>3</a:t>
            </a:r>
            <a:r>
              <a:rPr lang="en-US" dirty="0"/>
              <a:t>=N</a:t>
            </a:r>
            <a:r>
              <a:rPr lang="en-US" baseline="-25000" dirty="0"/>
              <a:t>4</a:t>
            </a:r>
            <a:r>
              <a:rPr lang="en-US" dirty="0"/>
              <a:t>×V</a:t>
            </a:r>
            <a:r>
              <a:rPr lang="en-US" baseline="-25000" dirty="0"/>
              <a:t>4</a:t>
            </a:r>
          </a:p>
          <a:p>
            <a:r>
              <a:rPr lang="en-US" dirty="0"/>
              <a:t>Soil extract  =  EDTA SOLN(Burette reading)</a:t>
            </a:r>
          </a:p>
          <a:p>
            <a:r>
              <a:rPr lang="en-US" dirty="0"/>
              <a:t>N</a:t>
            </a:r>
            <a:r>
              <a:rPr lang="en-US" baseline="-25000" dirty="0"/>
              <a:t>3</a:t>
            </a:r>
            <a:r>
              <a:rPr lang="en-US" dirty="0"/>
              <a:t> × 20 =  1/100×  V</a:t>
            </a:r>
            <a:r>
              <a:rPr lang="en-US" baseline="-25000" dirty="0"/>
              <a:t>4</a:t>
            </a:r>
          </a:p>
          <a:p>
            <a:r>
              <a:rPr lang="en-US" dirty="0"/>
              <a:t>N</a:t>
            </a:r>
            <a:r>
              <a:rPr lang="en-US" baseline="-25000" dirty="0"/>
              <a:t>3 </a:t>
            </a:r>
            <a:r>
              <a:rPr lang="en-US" dirty="0"/>
              <a:t>  =   V</a:t>
            </a:r>
            <a:r>
              <a:rPr lang="en-US" baseline="-25000" dirty="0"/>
              <a:t>4</a:t>
            </a:r>
            <a:r>
              <a:rPr lang="en-US" dirty="0"/>
              <a:t>/2000</a:t>
            </a:r>
          </a:p>
          <a:p>
            <a:r>
              <a:rPr lang="en-US" dirty="0"/>
              <a:t>N</a:t>
            </a:r>
            <a:r>
              <a:rPr lang="en-US" baseline="-25000" dirty="0"/>
              <a:t>3</a:t>
            </a:r>
            <a:r>
              <a:rPr lang="en-US" dirty="0"/>
              <a:t> is normality due to calcium only</a:t>
            </a:r>
          </a:p>
          <a:p>
            <a:r>
              <a:rPr lang="en-US" i="1" u="sng" dirty="0"/>
              <a:t>Step 3 Determine amount of Mg </a:t>
            </a:r>
          </a:p>
          <a:p>
            <a:r>
              <a:rPr lang="en-US" dirty="0"/>
              <a:t>Normality due to Mg=   N</a:t>
            </a:r>
            <a:r>
              <a:rPr lang="en-US" baseline="-25000" dirty="0"/>
              <a:t>1</a:t>
            </a:r>
            <a:r>
              <a:rPr lang="en-US" dirty="0"/>
              <a:t>-N</a:t>
            </a:r>
            <a:r>
              <a:rPr lang="en-US" baseline="-25000" dirty="0"/>
              <a:t>3</a:t>
            </a:r>
          </a:p>
          <a:p>
            <a:r>
              <a:rPr lang="en-US" dirty="0"/>
              <a:t>This can be multiplied with equivalent weight to get the strength.</a:t>
            </a:r>
          </a:p>
          <a:p>
            <a:endParaRPr lang="en-US" dirty="0"/>
          </a:p>
        </p:txBody>
      </p:sp>
      <p:sp>
        <p:nvSpPr>
          <p:cNvPr id="4" name="Footer Placeholder 3">
            <a:extLst>
              <a:ext uri="{FF2B5EF4-FFF2-40B4-BE49-F238E27FC236}">
                <a16:creationId xmlns:a16="http://schemas.microsoft.com/office/drawing/2014/main" id="{20680EE3-A5CC-7884-3B0C-E13B16B2787C}"/>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Thanx</a:t>
            </a:r>
            <a:r>
              <a:rPr lang="en-US" dirty="0"/>
              <a:t> with a hope that you will try answering the questions</a:t>
            </a:r>
          </a:p>
        </p:txBody>
      </p:sp>
      <p:sp>
        <p:nvSpPr>
          <p:cNvPr id="8" name="Content Placeholder 7"/>
          <p:cNvSpPr>
            <a:spLocks noGrp="1"/>
          </p:cNvSpPr>
          <p:nvPr>
            <p:ph idx="1"/>
          </p:nvPr>
        </p:nvSpPr>
        <p:spPr/>
        <p:txBody>
          <a:bodyPr/>
          <a:lstStyle/>
          <a:p>
            <a:r>
              <a:rPr lang="en-US" dirty="0"/>
              <a:t>Q1 Give reasons why EDTA is most commonly used </a:t>
            </a:r>
            <a:r>
              <a:rPr lang="en-US" dirty="0" err="1"/>
              <a:t>titrant</a:t>
            </a:r>
            <a:r>
              <a:rPr lang="en-US" dirty="0"/>
              <a:t> for </a:t>
            </a:r>
            <a:r>
              <a:rPr lang="en-US" dirty="0" err="1"/>
              <a:t>complexometric</a:t>
            </a:r>
            <a:r>
              <a:rPr lang="en-US" dirty="0"/>
              <a:t> titration</a:t>
            </a:r>
          </a:p>
          <a:p>
            <a:r>
              <a:rPr lang="en-US" dirty="0"/>
              <a:t>Q2 What characteristics are required by </a:t>
            </a:r>
            <a:r>
              <a:rPr lang="en-US" dirty="0" err="1"/>
              <a:t>metallochromic</a:t>
            </a:r>
            <a:r>
              <a:rPr lang="en-US" dirty="0"/>
              <a:t> indicators during </a:t>
            </a:r>
            <a:r>
              <a:rPr lang="en-US" dirty="0" err="1"/>
              <a:t>complexometric</a:t>
            </a:r>
            <a:r>
              <a:rPr lang="en-US" dirty="0"/>
              <a:t> titration</a:t>
            </a:r>
          </a:p>
          <a:p>
            <a:r>
              <a:rPr lang="en-US" dirty="0"/>
              <a:t>Q3 Write short note on :</a:t>
            </a:r>
          </a:p>
          <a:p>
            <a:r>
              <a:rPr lang="en-US" dirty="0"/>
              <a:t>Back titration   </a:t>
            </a:r>
          </a:p>
          <a:p>
            <a:r>
              <a:rPr lang="en-US" dirty="0"/>
              <a:t>Replacement or substitution Titration.</a:t>
            </a:r>
          </a:p>
          <a:p>
            <a:r>
              <a:rPr lang="en-US" dirty="0" err="1"/>
              <a:t>Chelate</a:t>
            </a:r>
            <a:r>
              <a:rPr lang="en-US"/>
              <a:t> effect.</a:t>
            </a:r>
          </a:p>
        </p:txBody>
      </p:sp>
      <p:sp>
        <p:nvSpPr>
          <p:cNvPr id="3" name="Footer Placeholder 2">
            <a:extLst>
              <a:ext uri="{FF2B5EF4-FFF2-40B4-BE49-F238E27FC236}">
                <a16:creationId xmlns:a16="http://schemas.microsoft.com/office/drawing/2014/main" id="{A7D93E79-557F-1C01-5568-D220964430FF}"/>
              </a:ext>
            </a:extLst>
          </p:cNvPr>
          <p:cNvSpPr>
            <a:spLocks noGrp="1"/>
          </p:cNvSpPr>
          <p:nvPr>
            <p:ph type="ftr" sz="quarter" idx="11"/>
          </p:nvPr>
        </p:nvSpPr>
        <p:spPr/>
        <p:txBody>
          <a:bodyPr/>
          <a:lstStyle/>
          <a:p>
            <a:r>
              <a:rPr lang="en-US"/>
              <a:t>DEPARTMENT OF CHEMISTRY      SGGSJ GOVT COLLEGE PAONTA SAHIB</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Apex</Template>
  <TotalTime>504</TotalTime>
  <Words>2494</Words>
  <Application>Microsoft Office PowerPoint</Application>
  <PresentationFormat>On-screen Show (4:3)</PresentationFormat>
  <Paragraphs>180</Paragraphs>
  <Slides>34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Book Antiqua</vt:lpstr>
      <vt:lpstr>Calibri</vt:lpstr>
      <vt:lpstr>Lucida Sans</vt:lpstr>
      <vt:lpstr>Wingdings</vt:lpstr>
      <vt:lpstr>Wingdings 2</vt:lpstr>
      <vt:lpstr>Wingdings 3</vt:lpstr>
      <vt:lpstr>Apex</vt:lpstr>
      <vt:lpstr>CHEM SEC 202</vt:lpstr>
      <vt:lpstr>Topics covered</vt:lpstr>
      <vt:lpstr>TYPES OF COMPLEXOMETRIC TITRATION</vt:lpstr>
      <vt:lpstr>Definition </vt:lpstr>
      <vt:lpstr>DIRECT TITRATION</vt:lpstr>
      <vt:lpstr>BACK TITRATION</vt:lpstr>
      <vt:lpstr>Example of a back-titration  </vt:lpstr>
      <vt:lpstr>REPLACEMENT TITRATION</vt:lpstr>
      <vt:lpstr>Example replacement titration</vt:lpstr>
      <vt:lpstr>CHELATE EFFECT</vt:lpstr>
      <vt:lpstr>CHELATE EFFECT</vt:lpstr>
      <vt:lpstr>CHELATES(CLAW OF A CRAB) </vt:lpstr>
      <vt:lpstr>Denticity </vt:lpstr>
      <vt:lpstr>DENTICITY</vt:lpstr>
      <vt:lpstr>Denticity</vt:lpstr>
      <vt:lpstr>Chelation </vt:lpstr>
      <vt:lpstr>CHELATE COMPLEX OF EDTA  with Ca and Mg</vt:lpstr>
      <vt:lpstr>THEORY OF COMPLEXOMETRIC TITRATION</vt:lpstr>
      <vt:lpstr>THEORY  …..</vt:lpstr>
      <vt:lpstr>Metal ion indicators </vt:lpstr>
      <vt:lpstr>EBT(Eriochrome Black T)</vt:lpstr>
      <vt:lpstr> COLOUR CHANGE (END POINT)</vt:lpstr>
      <vt:lpstr>Mueroxide</vt:lpstr>
      <vt:lpstr>Procedure of complexometric titration Experiment 1</vt:lpstr>
      <vt:lpstr>Procedure(STEP 1)</vt:lpstr>
      <vt:lpstr>Procedure (step 2)</vt:lpstr>
      <vt:lpstr>Calculation</vt:lpstr>
      <vt:lpstr>EXPERIMENT 2</vt:lpstr>
      <vt:lpstr>METHOD 1 </vt:lpstr>
      <vt:lpstr>Procedure (Experiment 2) </vt:lpstr>
      <vt:lpstr>Procedure…</vt:lpstr>
      <vt:lpstr>Calculation (Experiment 2)</vt:lpstr>
      <vt:lpstr>PowerPoint Presentation</vt:lpstr>
      <vt:lpstr>Thanx with a hope that you will try answering the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 SEC 202</dc:title>
  <dc:creator>admin</dc:creator>
  <cp:lastModifiedBy>amitajoshi1231@outlook.com</cp:lastModifiedBy>
  <cp:revision>54</cp:revision>
  <dcterms:created xsi:type="dcterms:W3CDTF">2020-09-27T02:41:19Z</dcterms:created>
  <dcterms:modified xsi:type="dcterms:W3CDTF">2022-07-16T09:22:27Z</dcterms:modified>
</cp:coreProperties>
</file>